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8"/>
  </p:notesMasterIdLst>
  <p:sldIdLst>
    <p:sldId id="256" r:id="rId5"/>
    <p:sldId id="258" r:id="rId6"/>
    <p:sldId id="266" r:id="rId7"/>
    <p:sldId id="267" r:id="rId8"/>
    <p:sldId id="269" r:id="rId9"/>
    <p:sldId id="268" r:id="rId10"/>
    <p:sldId id="259" r:id="rId11"/>
    <p:sldId id="260" r:id="rId12"/>
    <p:sldId id="271" r:id="rId13"/>
    <p:sldId id="273" r:id="rId14"/>
    <p:sldId id="26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262" r:id="rId26"/>
    <p:sldId id="312" r:id="rId27"/>
    <p:sldId id="314" r:id="rId28"/>
    <p:sldId id="284" r:id="rId29"/>
    <p:sldId id="289" r:id="rId30"/>
    <p:sldId id="290" r:id="rId31"/>
    <p:sldId id="291" r:id="rId32"/>
    <p:sldId id="293" r:id="rId33"/>
    <p:sldId id="292" r:id="rId34"/>
    <p:sldId id="294" r:id="rId35"/>
    <p:sldId id="297" r:id="rId36"/>
    <p:sldId id="264" r:id="rId37"/>
  </p:sldIdLst>
  <p:sldSz cx="18288000" cy="10287000"/>
  <p:notesSz cx="6858000" cy="9144000"/>
  <p:embeddedFontLst>
    <p:embeddedFont>
      <p:font typeface="Karla" pitchFamily="2" charset="0"/>
      <p:regular r:id="rId39"/>
      <p:bold r:id="rId40"/>
    </p:embeddedFont>
    <p:embeddedFont>
      <p:font typeface="Raleway 1" panose="020B0604020202020204" charset="0"/>
      <p:regular r:id="rId41"/>
    </p:embeddedFont>
    <p:embeddedFont>
      <p:font typeface="Raleway 2" panose="020B0604020202020204" charset="0"/>
      <p:regular r:id="rId42"/>
    </p:embeddedFont>
    <p:embeddedFont>
      <p:font typeface="Rubik" panose="020B0604020202020204" charset="-79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7CB"/>
    <a:srgbClr val="FFFFFF"/>
    <a:srgbClr val="F4B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C02D6-189E-AF60-39FA-1D4A8A687D4A}" v="146" dt="2024-05-23T15:35:57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06b95ca9719dfdccee17c9d68c4c70fc619adc772e87bc06d2e9772b159b436b::" providerId="AD" clId="Web-{237C02D6-189E-AF60-39FA-1D4A8A687D4A}"/>
    <pc:docChg chg="modSld">
      <pc:chgData name="Guest User" userId="S::urn:spo:anon#06b95ca9719dfdccee17c9d68c4c70fc619adc772e87bc06d2e9772b159b436b::" providerId="AD" clId="Web-{237C02D6-189E-AF60-39FA-1D4A8A687D4A}" dt="2024-05-23T15:35:57.067" v="145" actId="20577"/>
      <pc:docMkLst>
        <pc:docMk/>
      </pc:docMkLst>
      <pc:sldChg chg="modSp">
        <pc:chgData name="Guest User" userId="S::urn:spo:anon#06b95ca9719dfdccee17c9d68c4c70fc619adc772e87bc06d2e9772b159b436b::" providerId="AD" clId="Web-{237C02D6-189E-AF60-39FA-1D4A8A687D4A}" dt="2024-05-23T15:35:17.629" v="5" actId="20577"/>
        <pc:sldMkLst>
          <pc:docMk/>
          <pc:sldMk cId="0" sldId="256"/>
        </pc:sldMkLst>
        <pc:spChg chg="mod">
          <ac:chgData name="Guest User" userId="S::urn:spo:anon#06b95ca9719dfdccee17c9d68c4c70fc619adc772e87bc06d2e9772b159b436b::" providerId="AD" clId="Web-{237C02D6-189E-AF60-39FA-1D4A8A687D4A}" dt="2024-05-23T15:35:17.520" v="1" actId="20577"/>
          <ac:spMkLst>
            <pc:docMk/>
            <pc:sldMk cId="0" sldId="256"/>
            <ac:spMk id="7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17.582" v="3" actId="20577"/>
          <ac:spMkLst>
            <pc:docMk/>
            <pc:sldMk cId="0" sldId="256"/>
            <ac:spMk id="8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17.629" v="5" actId="20577"/>
          <ac:spMkLst>
            <pc:docMk/>
            <pc:sldMk cId="0" sldId="256"/>
            <ac:spMk id="9" creationId="{00000000-0000-0000-0000-000000000000}"/>
          </ac:spMkLst>
        </pc:spChg>
      </pc:sldChg>
      <pc:sldChg chg="modSp">
        <pc:chgData name="Guest User" userId="S::urn:spo:anon#06b95ca9719dfdccee17c9d68c4c70fc619adc772e87bc06d2e9772b159b436b::" providerId="AD" clId="Web-{237C02D6-189E-AF60-39FA-1D4A8A687D4A}" dt="2024-05-23T15:35:17.926" v="9" actId="20577"/>
        <pc:sldMkLst>
          <pc:docMk/>
          <pc:sldMk cId="0" sldId="258"/>
        </pc:sldMkLst>
        <pc:spChg chg="mod">
          <ac:chgData name="Guest User" userId="S::urn:spo:anon#06b95ca9719dfdccee17c9d68c4c70fc619adc772e87bc06d2e9772b159b436b::" providerId="AD" clId="Web-{237C02D6-189E-AF60-39FA-1D4A8A687D4A}" dt="2024-05-23T15:35:17.895" v="7" actId="20577"/>
          <ac:spMkLst>
            <pc:docMk/>
            <pc:sldMk cId="0" sldId="258"/>
            <ac:spMk id="4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17.926" v="9" actId="20577"/>
          <ac:spMkLst>
            <pc:docMk/>
            <pc:sldMk cId="0" sldId="258"/>
            <ac:spMk id="5" creationId="{00000000-0000-0000-0000-000000000000}"/>
          </ac:spMkLst>
        </pc:spChg>
      </pc:sldChg>
      <pc:sldChg chg="modSp">
        <pc:chgData name="Guest User" userId="S::urn:spo:anon#06b95ca9719dfdccee17c9d68c4c70fc619adc772e87bc06d2e9772b159b436b::" providerId="AD" clId="Web-{237C02D6-189E-AF60-39FA-1D4A8A687D4A}" dt="2024-05-23T15:35:30.629" v="67" actId="20577"/>
        <pc:sldMkLst>
          <pc:docMk/>
          <pc:sldMk cId="0" sldId="259"/>
        </pc:sldMkLst>
        <pc:spChg chg="mod">
          <ac:chgData name="Guest User" userId="S::urn:spo:anon#06b95ca9719dfdccee17c9d68c4c70fc619adc772e87bc06d2e9772b159b436b::" providerId="AD" clId="Web-{237C02D6-189E-AF60-39FA-1D4A8A687D4A}" dt="2024-05-23T15:35:30.301" v="51" actId="20577"/>
          <ac:spMkLst>
            <pc:docMk/>
            <pc:sldMk cId="0" sldId="259"/>
            <ac:spMk id="7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30.348" v="53" actId="20577"/>
          <ac:spMkLst>
            <pc:docMk/>
            <pc:sldMk cId="0" sldId="259"/>
            <ac:spMk id="8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30.379" v="55" actId="20577"/>
          <ac:spMkLst>
            <pc:docMk/>
            <pc:sldMk cId="0" sldId="259"/>
            <ac:spMk id="10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30.426" v="57" actId="20577"/>
          <ac:spMkLst>
            <pc:docMk/>
            <pc:sldMk cId="0" sldId="259"/>
            <ac:spMk id="11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30.457" v="59" actId="20577"/>
          <ac:spMkLst>
            <pc:docMk/>
            <pc:sldMk cId="0" sldId="259"/>
            <ac:spMk id="13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30.504" v="61" actId="20577"/>
          <ac:spMkLst>
            <pc:docMk/>
            <pc:sldMk cId="0" sldId="259"/>
            <ac:spMk id="14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30.551" v="63" actId="20577"/>
          <ac:spMkLst>
            <pc:docMk/>
            <pc:sldMk cId="0" sldId="259"/>
            <ac:spMk id="15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30.582" v="65" actId="20577"/>
          <ac:spMkLst>
            <pc:docMk/>
            <pc:sldMk cId="0" sldId="259"/>
            <ac:spMk id="20" creationId="{A74999F7-9399-E6AC-1D6A-CFE0A564BD1E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30.629" v="67" actId="20577"/>
          <ac:spMkLst>
            <pc:docMk/>
            <pc:sldMk cId="0" sldId="259"/>
            <ac:spMk id="21" creationId="{FC6113C0-A0B7-5616-611B-997732E967BB}"/>
          </ac:spMkLst>
        </pc:spChg>
      </pc:sldChg>
      <pc:sldChg chg="modSp">
        <pc:chgData name="Guest User" userId="S::urn:spo:anon#06b95ca9719dfdccee17c9d68c4c70fc619adc772e87bc06d2e9772b159b436b::" providerId="AD" clId="Web-{237C02D6-189E-AF60-39FA-1D4A8A687D4A}" dt="2024-05-23T15:35:30.754" v="73" actId="20577"/>
        <pc:sldMkLst>
          <pc:docMk/>
          <pc:sldMk cId="0" sldId="260"/>
        </pc:sldMkLst>
        <pc:spChg chg="mod">
          <ac:chgData name="Guest User" userId="S::urn:spo:anon#06b95ca9719dfdccee17c9d68c4c70fc619adc772e87bc06d2e9772b159b436b::" providerId="AD" clId="Web-{237C02D6-189E-AF60-39FA-1D4A8A687D4A}" dt="2024-05-23T15:35:30.676" v="69" actId="20577"/>
          <ac:spMkLst>
            <pc:docMk/>
            <pc:sldMk cId="0" sldId="260"/>
            <ac:spMk id="2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30.723" v="71" actId="20577"/>
          <ac:spMkLst>
            <pc:docMk/>
            <pc:sldMk cId="0" sldId="260"/>
            <ac:spMk id="32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30.754" v="73" actId="20577"/>
          <ac:spMkLst>
            <pc:docMk/>
            <pc:sldMk cId="0" sldId="260"/>
            <ac:spMk id="33" creationId="{00000000-0000-0000-0000-000000000000}"/>
          </ac:spMkLst>
        </pc:spChg>
      </pc:sldChg>
      <pc:sldChg chg="modSp">
        <pc:chgData name="Guest User" userId="S::urn:spo:anon#06b95ca9719dfdccee17c9d68c4c70fc619adc772e87bc06d2e9772b159b436b::" providerId="AD" clId="Web-{237C02D6-189E-AF60-39FA-1D4A8A687D4A}" dt="2024-05-23T15:35:44.223" v="87" actId="20577"/>
        <pc:sldMkLst>
          <pc:docMk/>
          <pc:sldMk cId="0" sldId="262"/>
        </pc:sldMkLst>
        <pc:spChg chg="mod">
          <ac:chgData name="Guest User" userId="S::urn:spo:anon#06b95ca9719dfdccee17c9d68c4c70fc619adc772e87bc06d2e9772b159b436b::" providerId="AD" clId="Web-{237C02D6-189E-AF60-39FA-1D4A8A687D4A}" dt="2024-05-23T15:35:44.223" v="87" actId="20577"/>
          <ac:spMkLst>
            <pc:docMk/>
            <pc:sldMk cId="0" sldId="262"/>
            <ac:spMk id="4" creationId="{00000000-0000-0000-0000-000000000000}"/>
          </ac:spMkLst>
        </pc:spChg>
      </pc:sldChg>
      <pc:sldChg chg="modSp">
        <pc:chgData name="Guest User" userId="S::urn:spo:anon#06b95ca9719dfdccee17c9d68c4c70fc619adc772e87bc06d2e9772b159b436b::" providerId="AD" clId="Web-{237C02D6-189E-AF60-39FA-1D4A8A687D4A}" dt="2024-05-23T15:35:57.067" v="145" actId="20577"/>
        <pc:sldMkLst>
          <pc:docMk/>
          <pc:sldMk cId="0" sldId="264"/>
        </pc:sldMkLst>
        <pc:spChg chg="mod">
          <ac:chgData name="Guest User" userId="S::urn:spo:anon#06b95ca9719dfdccee17c9d68c4c70fc619adc772e87bc06d2e9772b159b436b::" providerId="AD" clId="Web-{237C02D6-189E-AF60-39FA-1D4A8A687D4A}" dt="2024-05-23T15:35:57.020" v="141" actId="20577"/>
          <ac:spMkLst>
            <pc:docMk/>
            <pc:sldMk cId="0" sldId="264"/>
            <ac:spMk id="7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57.052" v="143" actId="20577"/>
          <ac:spMkLst>
            <pc:docMk/>
            <pc:sldMk cId="0" sldId="264"/>
            <ac:spMk id="9" creationId="{8BBFB521-162E-246A-B559-D5803FB3783C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57.067" v="145" actId="20577"/>
          <ac:spMkLst>
            <pc:docMk/>
            <pc:sldMk cId="0" sldId="264"/>
            <ac:spMk id="10" creationId="{270AC182-CE9B-F583-0DBC-31C1C4E5C916}"/>
          </ac:spMkLst>
        </pc:spChg>
      </pc:sldChg>
      <pc:sldChg chg="modSp">
        <pc:chgData name="Guest User" userId="S::urn:spo:anon#06b95ca9719dfdccee17c9d68c4c70fc619adc772e87bc06d2e9772b159b436b::" providerId="AD" clId="Web-{237C02D6-189E-AF60-39FA-1D4A8A687D4A}" dt="2024-05-23T15:35:23.613" v="19" actId="20577"/>
        <pc:sldMkLst>
          <pc:docMk/>
          <pc:sldMk cId="12534963" sldId="266"/>
        </pc:sldMkLst>
        <pc:spChg chg="mod">
          <ac:chgData name="Guest User" userId="S::urn:spo:anon#06b95ca9719dfdccee17c9d68c4c70fc619adc772e87bc06d2e9772b159b436b::" providerId="AD" clId="Web-{237C02D6-189E-AF60-39FA-1D4A8A687D4A}" dt="2024-05-23T15:35:23.551" v="13" actId="20577"/>
          <ac:spMkLst>
            <pc:docMk/>
            <pc:sldMk cId="12534963" sldId="266"/>
            <ac:spMk id="15" creationId="{7E591FF0-12C0-8050-D653-80CEC9D1B8C3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23.504" v="11" actId="20577"/>
          <ac:spMkLst>
            <pc:docMk/>
            <pc:sldMk cId="12534963" sldId="266"/>
            <ac:spMk id="16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23.567" v="15" actId="20577"/>
          <ac:spMkLst>
            <pc:docMk/>
            <pc:sldMk cId="12534963" sldId="266"/>
            <ac:spMk id="26" creationId="{6D8FFE45-4DC6-E288-5808-7DEE414BE682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23.582" v="17" actId="20577"/>
          <ac:spMkLst>
            <pc:docMk/>
            <pc:sldMk cId="12534963" sldId="266"/>
            <ac:spMk id="30" creationId="{08F0467B-8865-D829-1CC5-C24ED8BD94A2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23.613" v="19" actId="20577"/>
          <ac:spMkLst>
            <pc:docMk/>
            <pc:sldMk cId="12534963" sldId="266"/>
            <ac:spMk id="34" creationId="{BB1F6509-91C1-D3B8-C945-E6B037CBE301}"/>
          </ac:spMkLst>
        </pc:spChg>
      </pc:sldChg>
      <pc:sldChg chg="modSp">
        <pc:chgData name="Guest User" userId="S::urn:spo:anon#06b95ca9719dfdccee17c9d68c4c70fc619adc772e87bc06d2e9772b159b436b::" providerId="AD" clId="Web-{237C02D6-189E-AF60-39FA-1D4A8A687D4A}" dt="2024-05-23T15:35:25.270" v="29" actId="20577"/>
        <pc:sldMkLst>
          <pc:docMk/>
          <pc:sldMk cId="3702058463" sldId="267"/>
        </pc:sldMkLst>
        <pc:spChg chg="mod">
          <ac:chgData name="Guest User" userId="S::urn:spo:anon#06b95ca9719dfdccee17c9d68c4c70fc619adc772e87bc06d2e9772b159b436b::" providerId="AD" clId="Web-{237C02D6-189E-AF60-39FA-1D4A8A687D4A}" dt="2024-05-23T15:35:25.176" v="21" actId="20577"/>
          <ac:spMkLst>
            <pc:docMk/>
            <pc:sldMk cId="3702058463" sldId="267"/>
            <ac:spMk id="16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25.192" v="23" actId="20577"/>
          <ac:spMkLst>
            <pc:docMk/>
            <pc:sldMk cId="3702058463" sldId="267"/>
            <ac:spMk id="40" creationId="{7513036D-14E3-7AF5-C071-DE68404EF8DE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25.223" v="25" actId="20577"/>
          <ac:spMkLst>
            <pc:docMk/>
            <pc:sldMk cId="3702058463" sldId="267"/>
            <ac:spMk id="44" creationId="{3906C3DC-42B6-3339-E5E9-29384B16EAF8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25.238" v="27" actId="20577"/>
          <ac:spMkLst>
            <pc:docMk/>
            <pc:sldMk cId="3702058463" sldId="267"/>
            <ac:spMk id="48" creationId="{192D2ED1-8BFC-1C2A-30A8-860ED2E3331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25.270" v="29" actId="20577"/>
          <ac:spMkLst>
            <pc:docMk/>
            <pc:sldMk cId="3702058463" sldId="267"/>
            <ac:spMk id="52" creationId="{B983219E-04F0-86F2-2B79-12C1979A8E14}"/>
          </ac:spMkLst>
        </pc:spChg>
      </pc:sldChg>
      <pc:sldChg chg="modSp">
        <pc:chgData name="Guest User" userId="S::urn:spo:anon#06b95ca9719dfdccee17c9d68c4c70fc619adc772e87bc06d2e9772b159b436b::" providerId="AD" clId="Web-{237C02D6-189E-AF60-39FA-1D4A8A687D4A}" dt="2024-05-23T15:35:27.004" v="49" actId="20577"/>
        <pc:sldMkLst>
          <pc:docMk/>
          <pc:sldMk cId="3431867628" sldId="268"/>
        </pc:sldMkLst>
        <pc:spChg chg="mod">
          <ac:chgData name="Guest User" userId="S::urn:spo:anon#06b95ca9719dfdccee17c9d68c4c70fc619adc772e87bc06d2e9772b159b436b::" providerId="AD" clId="Web-{237C02D6-189E-AF60-39FA-1D4A8A687D4A}" dt="2024-05-23T15:35:26.942" v="41" actId="20577"/>
          <ac:spMkLst>
            <pc:docMk/>
            <pc:sldMk cId="3431867628" sldId="268"/>
            <ac:spMk id="4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26.957" v="43" actId="20577"/>
          <ac:spMkLst>
            <pc:docMk/>
            <pc:sldMk cId="3431867628" sldId="268"/>
            <ac:spMk id="8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26.973" v="45" actId="20577"/>
          <ac:spMkLst>
            <pc:docMk/>
            <pc:sldMk cId="3431867628" sldId="268"/>
            <ac:spMk id="12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27.004" v="47" actId="20577"/>
          <ac:spMkLst>
            <pc:docMk/>
            <pc:sldMk cId="3431867628" sldId="268"/>
            <ac:spMk id="16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27.004" v="49" actId="20577"/>
          <ac:spMkLst>
            <pc:docMk/>
            <pc:sldMk cId="3431867628" sldId="268"/>
            <ac:spMk id="20" creationId="{29370139-4148-E184-58AB-EF3323EED000}"/>
          </ac:spMkLst>
        </pc:spChg>
      </pc:sldChg>
      <pc:sldChg chg="modSp">
        <pc:chgData name="Guest User" userId="S::urn:spo:anon#06b95ca9719dfdccee17c9d68c4c70fc619adc772e87bc06d2e9772b159b436b::" providerId="AD" clId="Web-{237C02D6-189E-AF60-39FA-1D4A8A687D4A}" dt="2024-05-23T15:35:26.020" v="39" actId="20577"/>
        <pc:sldMkLst>
          <pc:docMk/>
          <pc:sldMk cId="1120814052" sldId="269"/>
        </pc:sldMkLst>
        <pc:spChg chg="mod">
          <ac:chgData name="Guest User" userId="S::urn:spo:anon#06b95ca9719dfdccee17c9d68c4c70fc619adc772e87bc06d2e9772b159b436b::" providerId="AD" clId="Web-{237C02D6-189E-AF60-39FA-1D4A8A687D4A}" dt="2024-05-23T15:35:25.754" v="33" actId="20577"/>
          <ac:spMkLst>
            <pc:docMk/>
            <pc:sldMk cId="1120814052" sldId="269"/>
            <ac:spMk id="15" creationId="{BD1ECB38-56E5-470C-C836-D7377B2F11E6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25.723" v="31" actId="20577"/>
          <ac:spMkLst>
            <pc:docMk/>
            <pc:sldMk cId="1120814052" sldId="269"/>
            <ac:spMk id="16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25.957" v="35" actId="20577"/>
          <ac:spMkLst>
            <pc:docMk/>
            <pc:sldMk cId="1120814052" sldId="269"/>
            <ac:spMk id="25" creationId="{8D04DA15-353C-1FD7-2E36-3B5FAE2EDF55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25.988" v="37" actId="20577"/>
          <ac:spMkLst>
            <pc:docMk/>
            <pc:sldMk cId="1120814052" sldId="269"/>
            <ac:spMk id="29" creationId="{6EFB67B6-2CF1-C21D-FC7A-4EE477EFE6D1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26.020" v="39" actId="20577"/>
          <ac:spMkLst>
            <pc:docMk/>
            <pc:sldMk cId="1120814052" sldId="269"/>
            <ac:spMk id="34" creationId="{DF9EB9BB-E80C-B253-CC55-1E8CC2B6AB9D}"/>
          </ac:spMkLst>
        </pc:spChg>
      </pc:sldChg>
      <pc:sldChg chg="modSp">
        <pc:chgData name="Guest User" userId="S::urn:spo:anon#06b95ca9719dfdccee17c9d68c4c70fc619adc772e87bc06d2e9772b159b436b::" providerId="AD" clId="Web-{237C02D6-189E-AF60-39FA-1D4A8A687D4A}" dt="2024-05-23T15:35:31.082" v="79" actId="20577"/>
        <pc:sldMkLst>
          <pc:docMk/>
          <pc:sldMk cId="1455809659" sldId="271"/>
        </pc:sldMkLst>
        <pc:spChg chg="mod">
          <ac:chgData name="Guest User" userId="S::urn:spo:anon#06b95ca9719dfdccee17c9d68c4c70fc619adc772e87bc06d2e9772b159b436b::" providerId="AD" clId="Web-{237C02D6-189E-AF60-39FA-1D4A8A687D4A}" dt="2024-05-23T15:35:30.973" v="75" actId="20577"/>
          <ac:spMkLst>
            <pc:docMk/>
            <pc:sldMk cId="1455809659" sldId="271"/>
            <ac:spMk id="2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31.020" v="77" actId="20577"/>
          <ac:spMkLst>
            <pc:docMk/>
            <pc:sldMk cId="1455809659" sldId="271"/>
            <ac:spMk id="32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31.082" v="79" actId="20577"/>
          <ac:spMkLst>
            <pc:docMk/>
            <pc:sldMk cId="1455809659" sldId="271"/>
            <ac:spMk id="33" creationId="{00000000-0000-0000-0000-000000000000}"/>
          </ac:spMkLst>
        </pc:spChg>
      </pc:sldChg>
      <pc:sldChg chg="modSp">
        <pc:chgData name="Guest User" userId="S::urn:spo:anon#06b95ca9719dfdccee17c9d68c4c70fc619adc772e87bc06d2e9772b159b436b::" providerId="AD" clId="Web-{237C02D6-189E-AF60-39FA-1D4A8A687D4A}" dt="2024-05-23T15:35:31.832" v="85" actId="20577"/>
        <pc:sldMkLst>
          <pc:docMk/>
          <pc:sldMk cId="2537951169" sldId="273"/>
        </pc:sldMkLst>
        <pc:spChg chg="mod">
          <ac:chgData name="Guest User" userId="S::urn:spo:anon#06b95ca9719dfdccee17c9d68c4c70fc619adc772e87bc06d2e9772b159b436b::" providerId="AD" clId="Web-{237C02D6-189E-AF60-39FA-1D4A8A687D4A}" dt="2024-05-23T15:35:31.770" v="81" actId="20577"/>
          <ac:spMkLst>
            <pc:docMk/>
            <pc:sldMk cId="2537951169" sldId="273"/>
            <ac:spMk id="2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31.785" v="83" actId="20577"/>
          <ac:spMkLst>
            <pc:docMk/>
            <pc:sldMk cId="2537951169" sldId="273"/>
            <ac:spMk id="32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31.832" v="85" actId="20577"/>
          <ac:spMkLst>
            <pc:docMk/>
            <pc:sldMk cId="2537951169" sldId="273"/>
            <ac:spMk id="33" creationId="{00000000-0000-0000-0000-000000000000}"/>
          </ac:spMkLst>
        </pc:spChg>
      </pc:sldChg>
      <pc:sldChg chg="modSp">
        <pc:chgData name="Guest User" userId="S::urn:spo:anon#06b95ca9719dfdccee17c9d68c4c70fc619adc772e87bc06d2e9772b159b436b::" providerId="AD" clId="Web-{237C02D6-189E-AF60-39FA-1D4A8A687D4A}" dt="2024-05-23T15:35:51.427" v="103" actId="20577"/>
        <pc:sldMkLst>
          <pc:docMk/>
          <pc:sldMk cId="398824794" sldId="284"/>
        </pc:sldMkLst>
        <pc:spChg chg="mod">
          <ac:chgData name="Guest User" userId="S::urn:spo:anon#06b95ca9719dfdccee17c9d68c4c70fc619adc772e87bc06d2e9772b159b436b::" providerId="AD" clId="Web-{237C02D6-189E-AF60-39FA-1D4A8A687D4A}" dt="2024-05-23T15:35:51.411" v="101" actId="20577"/>
          <ac:spMkLst>
            <pc:docMk/>
            <pc:sldMk cId="398824794" sldId="284"/>
            <ac:spMk id="2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51.427" v="103" actId="20577"/>
          <ac:spMkLst>
            <pc:docMk/>
            <pc:sldMk cId="398824794" sldId="284"/>
            <ac:spMk id="33" creationId="{00000000-0000-0000-0000-000000000000}"/>
          </ac:spMkLst>
        </pc:spChg>
      </pc:sldChg>
      <pc:sldChg chg="modSp">
        <pc:chgData name="Guest User" userId="S::urn:spo:anon#06b95ca9719dfdccee17c9d68c4c70fc619adc772e87bc06d2e9772b159b436b::" providerId="AD" clId="Web-{237C02D6-189E-AF60-39FA-1D4A8A687D4A}" dt="2024-05-23T15:35:51.458" v="107" actId="20577"/>
        <pc:sldMkLst>
          <pc:docMk/>
          <pc:sldMk cId="2771933145" sldId="289"/>
        </pc:sldMkLst>
        <pc:spChg chg="mod">
          <ac:chgData name="Guest User" userId="S::urn:spo:anon#06b95ca9719dfdccee17c9d68c4c70fc619adc772e87bc06d2e9772b159b436b::" providerId="AD" clId="Web-{237C02D6-189E-AF60-39FA-1D4A8A687D4A}" dt="2024-05-23T15:35:51.442" v="105" actId="20577"/>
          <ac:spMkLst>
            <pc:docMk/>
            <pc:sldMk cId="2771933145" sldId="289"/>
            <ac:spMk id="2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51.458" v="107" actId="20577"/>
          <ac:spMkLst>
            <pc:docMk/>
            <pc:sldMk cId="2771933145" sldId="289"/>
            <ac:spMk id="33" creationId="{00000000-0000-0000-0000-000000000000}"/>
          </ac:spMkLst>
        </pc:spChg>
      </pc:sldChg>
      <pc:sldChg chg="modSp">
        <pc:chgData name="Guest User" userId="S::urn:spo:anon#06b95ca9719dfdccee17c9d68c4c70fc619adc772e87bc06d2e9772b159b436b::" providerId="AD" clId="Web-{237C02D6-189E-AF60-39FA-1D4A8A687D4A}" dt="2024-05-23T15:35:51.614" v="111" actId="20577"/>
        <pc:sldMkLst>
          <pc:docMk/>
          <pc:sldMk cId="547134345" sldId="290"/>
        </pc:sldMkLst>
        <pc:spChg chg="mod">
          <ac:chgData name="Guest User" userId="S::urn:spo:anon#06b95ca9719dfdccee17c9d68c4c70fc619adc772e87bc06d2e9772b159b436b::" providerId="AD" clId="Web-{237C02D6-189E-AF60-39FA-1D4A8A687D4A}" dt="2024-05-23T15:35:51.567" v="109" actId="20577"/>
          <ac:spMkLst>
            <pc:docMk/>
            <pc:sldMk cId="547134345" sldId="290"/>
            <ac:spMk id="2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51.614" v="111" actId="20577"/>
          <ac:spMkLst>
            <pc:docMk/>
            <pc:sldMk cId="547134345" sldId="290"/>
            <ac:spMk id="33" creationId="{00000000-0000-0000-0000-000000000000}"/>
          </ac:spMkLst>
        </pc:spChg>
      </pc:sldChg>
      <pc:sldChg chg="modSp">
        <pc:chgData name="Guest User" userId="S::urn:spo:anon#06b95ca9719dfdccee17c9d68c4c70fc619adc772e87bc06d2e9772b159b436b::" providerId="AD" clId="Web-{237C02D6-189E-AF60-39FA-1D4A8A687D4A}" dt="2024-05-23T15:35:51.708" v="115" actId="20577"/>
        <pc:sldMkLst>
          <pc:docMk/>
          <pc:sldMk cId="141857587" sldId="291"/>
        </pc:sldMkLst>
        <pc:spChg chg="mod">
          <ac:chgData name="Guest User" userId="S::urn:spo:anon#06b95ca9719dfdccee17c9d68c4c70fc619adc772e87bc06d2e9772b159b436b::" providerId="AD" clId="Web-{237C02D6-189E-AF60-39FA-1D4A8A687D4A}" dt="2024-05-23T15:35:51.661" v="113" actId="20577"/>
          <ac:spMkLst>
            <pc:docMk/>
            <pc:sldMk cId="141857587" sldId="291"/>
            <ac:spMk id="2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51.708" v="115" actId="20577"/>
          <ac:spMkLst>
            <pc:docMk/>
            <pc:sldMk cId="141857587" sldId="291"/>
            <ac:spMk id="33" creationId="{00000000-0000-0000-0000-000000000000}"/>
          </ac:spMkLst>
        </pc:spChg>
      </pc:sldChg>
      <pc:sldChg chg="modSp">
        <pc:chgData name="Guest User" userId="S::urn:spo:anon#06b95ca9719dfdccee17c9d68c4c70fc619adc772e87bc06d2e9772b159b436b::" providerId="AD" clId="Web-{237C02D6-189E-AF60-39FA-1D4A8A687D4A}" dt="2024-05-23T15:35:54.302" v="123" actId="20577"/>
        <pc:sldMkLst>
          <pc:docMk/>
          <pc:sldMk cId="2602645700" sldId="292"/>
        </pc:sldMkLst>
        <pc:spChg chg="mod">
          <ac:chgData name="Guest User" userId="S::urn:spo:anon#06b95ca9719dfdccee17c9d68c4c70fc619adc772e87bc06d2e9772b159b436b::" providerId="AD" clId="Web-{237C02D6-189E-AF60-39FA-1D4A8A687D4A}" dt="2024-05-23T15:35:54.286" v="121" actId="20577"/>
          <ac:spMkLst>
            <pc:docMk/>
            <pc:sldMk cId="2602645700" sldId="292"/>
            <ac:spMk id="2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54.302" v="123" actId="20577"/>
          <ac:spMkLst>
            <pc:docMk/>
            <pc:sldMk cId="2602645700" sldId="292"/>
            <ac:spMk id="33" creationId="{00000000-0000-0000-0000-000000000000}"/>
          </ac:spMkLst>
        </pc:spChg>
      </pc:sldChg>
      <pc:sldChg chg="modSp">
        <pc:chgData name="Guest User" userId="S::urn:spo:anon#06b95ca9719dfdccee17c9d68c4c70fc619adc772e87bc06d2e9772b159b436b::" providerId="AD" clId="Web-{237C02D6-189E-AF60-39FA-1D4A8A687D4A}" dt="2024-05-23T15:35:51.927" v="119" actId="20577"/>
        <pc:sldMkLst>
          <pc:docMk/>
          <pc:sldMk cId="1728793767" sldId="293"/>
        </pc:sldMkLst>
        <pc:spChg chg="mod">
          <ac:chgData name="Guest User" userId="S::urn:spo:anon#06b95ca9719dfdccee17c9d68c4c70fc619adc772e87bc06d2e9772b159b436b::" providerId="AD" clId="Web-{237C02D6-189E-AF60-39FA-1D4A8A687D4A}" dt="2024-05-23T15:35:51.911" v="117" actId="20577"/>
          <ac:spMkLst>
            <pc:docMk/>
            <pc:sldMk cId="1728793767" sldId="293"/>
            <ac:spMk id="2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51.927" v="119" actId="20577"/>
          <ac:spMkLst>
            <pc:docMk/>
            <pc:sldMk cId="1728793767" sldId="293"/>
            <ac:spMk id="33" creationId="{00000000-0000-0000-0000-000000000000}"/>
          </ac:spMkLst>
        </pc:spChg>
      </pc:sldChg>
      <pc:sldChg chg="modSp">
        <pc:chgData name="Guest User" userId="S::urn:spo:anon#06b95ca9719dfdccee17c9d68c4c70fc619adc772e87bc06d2e9772b159b436b::" providerId="AD" clId="Web-{237C02D6-189E-AF60-39FA-1D4A8A687D4A}" dt="2024-05-23T15:35:54.348" v="127" actId="20577"/>
        <pc:sldMkLst>
          <pc:docMk/>
          <pc:sldMk cId="1827813736" sldId="294"/>
        </pc:sldMkLst>
        <pc:spChg chg="mod">
          <ac:chgData name="Guest User" userId="S::urn:spo:anon#06b95ca9719dfdccee17c9d68c4c70fc619adc772e87bc06d2e9772b159b436b::" providerId="AD" clId="Web-{237C02D6-189E-AF60-39FA-1D4A8A687D4A}" dt="2024-05-23T15:35:54.333" v="125" actId="20577"/>
          <ac:spMkLst>
            <pc:docMk/>
            <pc:sldMk cId="1827813736" sldId="294"/>
            <ac:spMk id="2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54.348" v="127" actId="20577"/>
          <ac:spMkLst>
            <pc:docMk/>
            <pc:sldMk cId="1827813736" sldId="294"/>
            <ac:spMk id="33" creationId="{00000000-0000-0000-0000-000000000000}"/>
          </ac:spMkLst>
        </pc:spChg>
      </pc:sldChg>
      <pc:sldChg chg="modSp">
        <pc:chgData name="Guest User" userId="S::urn:spo:anon#06b95ca9719dfdccee17c9d68c4c70fc619adc772e87bc06d2e9772b159b436b::" providerId="AD" clId="Web-{237C02D6-189E-AF60-39FA-1D4A8A687D4A}" dt="2024-05-23T15:35:56.989" v="139" actId="20577"/>
        <pc:sldMkLst>
          <pc:docMk/>
          <pc:sldMk cId="909582642" sldId="297"/>
        </pc:sldMkLst>
        <pc:spChg chg="mod">
          <ac:chgData name="Guest User" userId="S::urn:spo:anon#06b95ca9719dfdccee17c9d68c4c70fc619adc772e87bc06d2e9772b159b436b::" providerId="AD" clId="Web-{237C02D6-189E-AF60-39FA-1D4A8A687D4A}" dt="2024-05-23T15:35:56.677" v="129" actId="20577"/>
          <ac:spMkLst>
            <pc:docMk/>
            <pc:sldMk cId="909582642" sldId="297"/>
            <ac:spMk id="7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56.786" v="131" actId="20577"/>
          <ac:spMkLst>
            <pc:docMk/>
            <pc:sldMk cId="909582642" sldId="297"/>
            <ac:spMk id="8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56.911" v="133" actId="20577"/>
          <ac:spMkLst>
            <pc:docMk/>
            <pc:sldMk cId="909582642" sldId="297"/>
            <ac:spMk id="17" creationId="{323FD9C4-B05D-8E81-B744-3F8ABE20A0BE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56.927" v="135" actId="20577"/>
          <ac:spMkLst>
            <pc:docMk/>
            <pc:sldMk cId="909582642" sldId="297"/>
            <ac:spMk id="18" creationId="{93F6A5F6-17D3-85D0-6E20-08C194E04E5B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56.958" v="137" actId="20577"/>
          <ac:spMkLst>
            <pc:docMk/>
            <pc:sldMk cId="909582642" sldId="297"/>
            <ac:spMk id="23" creationId="{90DDAA1A-E18C-54F2-88A3-A01701AD8C52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56.989" v="139" actId="20577"/>
          <ac:spMkLst>
            <pc:docMk/>
            <pc:sldMk cId="909582642" sldId="297"/>
            <ac:spMk id="24" creationId="{30164BB8-E3B9-E999-BE9C-10A31DCCB4AD}"/>
          </ac:spMkLst>
        </pc:spChg>
      </pc:sldChg>
      <pc:sldChg chg="modSp">
        <pc:chgData name="Guest User" userId="S::urn:spo:anon#06b95ca9719dfdccee17c9d68c4c70fc619adc772e87bc06d2e9772b159b436b::" providerId="AD" clId="Web-{237C02D6-189E-AF60-39FA-1D4A8A687D4A}" dt="2024-05-23T15:35:46.833" v="93" actId="20577"/>
        <pc:sldMkLst>
          <pc:docMk/>
          <pc:sldMk cId="3295757136" sldId="312"/>
        </pc:sldMkLst>
        <pc:spChg chg="mod">
          <ac:chgData name="Guest User" userId="S::urn:spo:anon#06b95ca9719dfdccee17c9d68c4c70fc619adc772e87bc06d2e9772b159b436b::" providerId="AD" clId="Web-{237C02D6-189E-AF60-39FA-1D4A8A687D4A}" dt="2024-05-23T15:35:46.723" v="89" actId="20577"/>
          <ac:spMkLst>
            <pc:docMk/>
            <pc:sldMk cId="3295757136" sldId="312"/>
            <ac:spMk id="6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46.770" v="91" actId="20577"/>
          <ac:spMkLst>
            <pc:docMk/>
            <pc:sldMk cId="3295757136" sldId="312"/>
            <ac:spMk id="10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46.833" v="93" actId="20577"/>
          <ac:spMkLst>
            <pc:docMk/>
            <pc:sldMk cId="3295757136" sldId="312"/>
            <ac:spMk id="11" creationId="{00000000-0000-0000-0000-000000000000}"/>
          </ac:spMkLst>
        </pc:spChg>
      </pc:sldChg>
      <pc:sldChg chg="modSp">
        <pc:chgData name="Guest User" userId="S::urn:spo:anon#06b95ca9719dfdccee17c9d68c4c70fc619adc772e87bc06d2e9772b159b436b::" providerId="AD" clId="Web-{237C02D6-189E-AF60-39FA-1D4A8A687D4A}" dt="2024-05-23T15:35:47.005" v="99" actId="20577"/>
        <pc:sldMkLst>
          <pc:docMk/>
          <pc:sldMk cId="2846788543" sldId="314"/>
        </pc:sldMkLst>
        <pc:spChg chg="mod">
          <ac:chgData name="Guest User" userId="S::urn:spo:anon#06b95ca9719dfdccee17c9d68c4c70fc619adc772e87bc06d2e9772b159b436b::" providerId="AD" clId="Web-{237C02D6-189E-AF60-39FA-1D4A8A687D4A}" dt="2024-05-23T15:35:46.911" v="95" actId="20577"/>
          <ac:spMkLst>
            <pc:docMk/>
            <pc:sldMk cId="2846788543" sldId="314"/>
            <ac:spMk id="6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46.942" v="97" actId="20577"/>
          <ac:spMkLst>
            <pc:docMk/>
            <pc:sldMk cId="2846788543" sldId="314"/>
            <ac:spMk id="10" creationId="{00000000-0000-0000-0000-000000000000}"/>
          </ac:spMkLst>
        </pc:spChg>
        <pc:spChg chg="mod">
          <ac:chgData name="Guest User" userId="S::urn:spo:anon#06b95ca9719dfdccee17c9d68c4c70fc619adc772e87bc06d2e9772b159b436b::" providerId="AD" clId="Web-{237C02D6-189E-AF60-39FA-1D4A8A687D4A}" dt="2024-05-23T15:35:47.005" v="99" actId="20577"/>
          <ac:spMkLst>
            <pc:docMk/>
            <pc:sldMk cId="2846788543" sldId="314"/>
            <ac:spMk id="1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936E2-DBFC-4F96-B915-17D996BA40B8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CEDD7A-CEBC-451E-9E73-E7A9247B3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49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City of Lawrence Bicycling Plan: Mass St 14</a:t>
            </a:r>
            <a:r>
              <a:rPr lang="en-US" baseline="30000" dirty="0"/>
              <a:t>th</a:t>
            </a:r>
            <a:r>
              <a:rPr lang="en-US" dirty="0"/>
              <a:t> to 23</a:t>
            </a:r>
            <a:r>
              <a:rPr lang="en-US" baseline="30000" dirty="0"/>
              <a:t>rd</a:t>
            </a:r>
            <a:r>
              <a:rPr lang="en-US" dirty="0"/>
              <a:t> </a:t>
            </a:r>
            <a:r>
              <a:rPr lang="en-US" dirty="0" err="1"/>
              <a:t>Sts</a:t>
            </a:r>
            <a:r>
              <a:rPr lang="en-US" dirty="0"/>
              <a:t> is 5 out of 5 for least comfortable for cyclists and Mass St 14</a:t>
            </a:r>
            <a:r>
              <a:rPr lang="en-US" baseline="30000" dirty="0"/>
              <a:t>th</a:t>
            </a:r>
            <a:r>
              <a:rPr lang="en-US" dirty="0"/>
              <a:t> to 21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err="1"/>
              <a:t>Sts</a:t>
            </a:r>
            <a:r>
              <a:rPr lang="en-US" dirty="0"/>
              <a:t> is priority missing link in cycling network.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City of Lawrence Pedestrian Plan: Mass St 14</a:t>
            </a:r>
            <a:r>
              <a:rPr lang="en-US" baseline="30000" dirty="0"/>
              <a:t>th</a:t>
            </a:r>
            <a:r>
              <a:rPr lang="en-US" dirty="0"/>
              <a:t> to 23</a:t>
            </a:r>
            <a:r>
              <a:rPr lang="en-US" baseline="30000" dirty="0"/>
              <a:t>rd</a:t>
            </a:r>
            <a:r>
              <a:rPr lang="en-US" dirty="0"/>
              <a:t> </a:t>
            </a:r>
            <a:r>
              <a:rPr lang="en-US" dirty="0" err="1"/>
              <a:t>Sts</a:t>
            </a:r>
            <a:r>
              <a:rPr lang="en-US" dirty="0"/>
              <a:t> includes non-compliant sidewalk and 21</a:t>
            </a:r>
            <a:r>
              <a:rPr lang="en-US" baseline="30000" dirty="0"/>
              <a:t>st</a:t>
            </a:r>
            <a:r>
              <a:rPr lang="en-US" dirty="0"/>
              <a:t> to 23</a:t>
            </a:r>
            <a:r>
              <a:rPr lang="en-US" baseline="30000" dirty="0"/>
              <a:t>rd</a:t>
            </a:r>
            <a:r>
              <a:rPr lang="en-US" dirty="0"/>
              <a:t> no sidewalk.  Plan calls for compliance and connectivity.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project-specific multimodal improvements study was commissioned to include all forms of transportation including walking, rolling, cycling, transit ridership, and auto use.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Community feedback at the Involve level as project will have a significant impact and strong community interest but originates from a previously approved City plan.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EDD7A-CEBC-451E-9E73-E7A9247B3B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63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City of Lawrence Bicycling Plan: Mass St 14</a:t>
            </a:r>
            <a:r>
              <a:rPr lang="en-US" baseline="30000" dirty="0"/>
              <a:t>th</a:t>
            </a:r>
            <a:r>
              <a:rPr lang="en-US" dirty="0"/>
              <a:t> to 23</a:t>
            </a:r>
            <a:r>
              <a:rPr lang="en-US" baseline="30000" dirty="0"/>
              <a:t>rd</a:t>
            </a:r>
            <a:r>
              <a:rPr lang="en-US" dirty="0"/>
              <a:t> </a:t>
            </a:r>
            <a:r>
              <a:rPr lang="en-US" dirty="0" err="1"/>
              <a:t>Sts</a:t>
            </a:r>
            <a:r>
              <a:rPr lang="en-US" dirty="0"/>
              <a:t> is 5 out of 5 for least comfortable for cyclists and Mass St 14</a:t>
            </a:r>
            <a:r>
              <a:rPr lang="en-US" baseline="30000" dirty="0"/>
              <a:t>th</a:t>
            </a:r>
            <a:r>
              <a:rPr lang="en-US" dirty="0"/>
              <a:t> to 21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err="1"/>
              <a:t>Sts</a:t>
            </a:r>
            <a:r>
              <a:rPr lang="en-US" dirty="0"/>
              <a:t> is priority missing link in cycling network.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City of Lawrence Pedestrian Plan: Mass St 14</a:t>
            </a:r>
            <a:r>
              <a:rPr lang="en-US" baseline="30000" dirty="0"/>
              <a:t>th</a:t>
            </a:r>
            <a:r>
              <a:rPr lang="en-US" dirty="0"/>
              <a:t> to 23</a:t>
            </a:r>
            <a:r>
              <a:rPr lang="en-US" baseline="30000" dirty="0"/>
              <a:t>rd</a:t>
            </a:r>
            <a:r>
              <a:rPr lang="en-US" dirty="0"/>
              <a:t> </a:t>
            </a:r>
            <a:r>
              <a:rPr lang="en-US" dirty="0" err="1"/>
              <a:t>Sts</a:t>
            </a:r>
            <a:r>
              <a:rPr lang="en-US" dirty="0"/>
              <a:t> includes non-compliant sidewalk and 21</a:t>
            </a:r>
            <a:r>
              <a:rPr lang="en-US" baseline="30000" dirty="0"/>
              <a:t>st</a:t>
            </a:r>
            <a:r>
              <a:rPr lang="en-US" dirty="0"/>
              <a:t> to 23</a:t>
            </a:r>
            <a:r>
              <a:rPr lang="en-US" baseline="30000" dirty="0"/>
              <a:t>rd</a:t>
            </a:r>
            <a:r>
              <a:rPr lang="en-US" dirty="0"/>
              <a:t> no sidewalk.  Plan calls for compliance and connectivity.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project-specific multimodal improvements study was commissioned to include all forms of transportation including walking, rolling, cycling, transit ridership, and auto use.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Community feedback at the Involve level as project will have a significant impact and strong community interest but originates from a previously approved City plan.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EDD7A-CEBC-451E-9E73-E7A9247B3B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08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City of Lawrence Bicycling Plan: Mass St 14</a:t>
            </a:r>
            <a:r>
              <a:rPr lang="en-US" baseline="30000" dirty="0"/>
              <a:t>th</a:t>
            </a:r>
            <a:r>
              <a:rPr lang="en-US" dirty="0"/>
              <a:t> to 23</a:t>
            </a:r>
            <a:r>
              <a:rPr lang="en-US" baseline="30000" dirty="0"/>
              <a:t>rd</a:t>
            </a:r>
            <a:r>
              <a:rPr lang="en-US" dirty="0"/>
              <a:t> </a:t>
            </a:r>
            <a:r>
              <a:rPr lang="en-US" dirty="0" err="1"/>
              <a:t>Sts</a:t>
            </a:r>
            <a:r>
              <a:rPr lang="en-US" dirty="0"/>
              <a:t> is 5 out of 5 for least comfortable for cyclists and Mass St 14</a:t>
            </a:r>
            <a:r>
              <a:rPr lang="en-US" baseline="30000" dirty="0"/>
              <a:t>th</a:t>
            </a:r>
            <a:r>
              <a:rPr lang="en-US" dirty="0"/>
              <a:t> to 21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err="1"/>
              <a:t>Sts</a:t>
            </a:r>
            <a:r>
              <a:rPr lang="en-US" dirty="0"/>
              <a:t> is priority missing link in cycling network.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City of Lawrence Pedestrian Plan: Mass St 14</a:t>
            </a:r>
            <a:r>
              <a:rPr lang="en-US" baseline="30000" dirty="0"/>
              <a:t>th</a:t>
            </a:r>
            <a:r>
              <a:rPr lang="en-US" dirty="0"/>
              <a:t> to 23</a:t>
            </a:r>
            <a:r>
              <a:rPr lang="en-US" baseline="30000" dirty="0"/>
              <a:t>rd</a:t>
            </a:r>
            <a:r>
              <a:rPr lang="en-US" dirty="0"/>
              <a:t> </a:t>
            </a:r>
            <a:r>
              <a:rPr lang="en-US" dirty="0" err="1"/>
              <a:t>Sts</a:t>
            </a:r>
            <a:r>
              <a:rPr lang="en-US" dirty="0"/>
              <a:t> includes non-compliant sidewalk and 21</a:t>
            </a:r>
            <a:r>
              <a:rPr lang="en-US" baseline="30000" dirty="0"/>
              <a:t>st</a:t>
            </a:r>
            <a:r>
              <a:rPr lang="en-US" dirty="0"/>
              <a:t> to 23</a:t>
            </a:r>
            <a:r>
              <a:rPr lang="en-US" baseline="30000" dirty="0"/>
              <a:t>rd</a:t>
            </a:r>
            <a:r>
              <a:rPr lang="en-US" dirty="0"/>
              <a:t> no sidewalk.  Plan calls for compliance and connectivity.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project-specific multimodal improvements study was commissioned to include all forms of transportation including walking, rolling, cycling, transit ridership, and auto use.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Community feedback at the Involve level as project will have a significant impact and strong community interest but originates from a previously approved City plan.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EDD7A-CEBC-451E-9E73-E7A9247B3B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33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City of Lawrence Bicycling Plan: Mass St 14</a:t>
            </a:r>
            <a:r>
              <a:rPr lang="en-US" baseline="30000" dirty="0"/>
              <a:t>th</a:t>
            </a:r>
            <a:r>
              <a:rPr lang="en-US" dirty="0"/>
              <a:t> to 23</a:t>
            </a:r>
            <a:r>
              <a:rPr lang="en-US" baseline="30000" dirty="0"/>
              <a:t>rd</a:t>
            </a:r>
            <a:r>
              <a:rPr lang="en-US" dirty="0"/>
              <a:t> </a:t>
            </a:r>
            <a:r>
              <a:rPr lang="en-US" dirty="0" err="1"/>
              <a:t>Sts</a:t>
            </a:r>
            <a:r>
              <a:rPr lang="en-US" dirty="0"/>
              <a:t> is 5 out of 5 for least comfortable for cyclists and Mass St 14</a:t>
            </a:r>
            <a:r>
              <a:rPr lang="en-US" baseline="30000" dirty="0"/>
              <a:t>th</a:t>
            </a:r>
            <a:r>
              <a:rPr lang="en-US" dirty="0"/>
              <a:t> to 21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err="1"/>
              <a:t>Sts</a:t>
            </a:r>
            <a:r>
              <a:rPr lang="en-US" dirty="0"/>
              <a:t> is priority missing link in cycling network.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City of Lawrence Pedestrian Plan: Mass St 14</a:t>
            </a:r>
            <a:r>
              <a:rPr lang="en-US" baseline="30000" dirty="0"/>
              <a:t>th</a:t>
            </a:r>
            <a:r>
              <a:rPr lang="en-US" dirty="0"/>
              <a:t> to 23</a:t>
            </a:r>
            <a:r>
              <a:rPr lang="en-US" baseline="30000" dirty="0"/>
              <a:t>rd</a:t>
            </a:r>
            <a:r>
              <a:rPr lang="en-US" dirty="0"/>
              <a:t> </a:t>
            </a:r>
            <a:r>
              <a:rPr lang="en-US" dirty="0" err="1"/>
              <a:t>Sts</a:t>
            </a:r>
            <a:r>
              <a:rPr lang="en-US" dirty="0"/>
              <a:t> includes non-compliant sidewalk and 21</a:t>
            </a:r>
            <a:r>
              <a:rPr lang="en-US" baseline="30000" dirty="0"/>
              <a:t>st</a:t>
            </a:r>
            <a:r>
              <a:rPr lang="en-US" dirty="0"/>
              <a:t> to 23</a:t>
            </a:r>
            <a:r>
              <a:rPr lang="en-US" baseline="30000" dirty="0"/>
              <a:t>rd</a:t>
            </a:r>
            <a:r>
              <a:rPr lang="en-US" dirty="0"/>
              <a:t> no sidewalk.  Plan calls for compliance and connectivity.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project-specific multimodal improvements study was commissioned to include all forms of transportation including walking, rolling, cycling, transit ridership, and auto use.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Community feedback at the Involve level as project will have a significant impact and strong community interest but originates from a previously approved City plan.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EDD7A-CEBC-451E-9E73-E7A9247B3B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34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145 total attendees completed comment forms, posted sticky notes to strip maps, and chose preferred improvement types and profile options.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EDD7A-CEBC-451E-9E73-E7A9247B3B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87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145 total attendees completed comment forms, posted sticky notes to strip maps, and chose preferred improvement types and profile options.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CEDD7A-CEBC-451E-9E73-E7A9247B3B8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1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4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sv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84107" y="-53277"/>
            <a:ext cx="6902440" cy="10340277"/>
          </a:xfrm>
          <a:prstGeom prst="rect">
            <a:avLst/>
          </a:prstGeom>
          <a:solidFill>
            <a:srgbClr val="004876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468" y="-1126688"/>
            <a:ext cx="8477590" cy="1291823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3694209"/>
            <a:ext cx="6777234" cy="2917398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3287" y="3919495"/>
            <a:ext cx="4809503" cy="227818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8288621" y="1866900"/>
            <a:ext cx="9585345" cy="6774803"/>
            <a:chOff x="0" y="219075"/>
            <a:chExt cx="12780460" cy="9033071"/>
          </a:xfrm>
        </p:grpSpPr>
        <p:sp>
          <p:nvSpPr>
            <p:cNvPr id="7" name="TextBox 7"/>
            <p:cNvSpPr txBox="1"/>
            <p:nvPr/>
          </p:nvSpPr>
          <p:spPr>
            <a:xfrm>
              <a:off x="0" y="219075"/>
              <a:ext cx="12351155" cy="90330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40704"/>
                </a:lnSpc>
              </a:pPr>
              <a:r>
                <a:rPr lang="en-US" sz="8000" dirty="0">
                  <a:solidFill>
                    <a:srgbClr val="004876"/>
                  </a:solidFill>
                  <a:latin typeface="Raleway 1"/>
                </a:rPr>
                <a:t>Massachusetts St 14</a:t>
              </a:r>
              <a:r>
                <a:rPr lang="en-US" sz="8000" baseline="30000" dirty="0">
                  <a:solidFill>
                    <a:srgbClr val="004876"/>
                  </a:solidFill>
                  <a:latin typeface="Raleway 1"/>
                </a:rPr>
                <a:t>th</a:t>
              </a:r>
              <a:r>
                <a:rPr lang="en-US" sz="8000" dirty="0">
                  <a:solidFill>
                    <a:srgbClr val="004876"/>
                  </a:solidFill>
                  <a:latin typeface="Raleway 1"/>
                </a:rPr>
                <a:t> St to 23</a:t>
              </a:r>
              <a:r>
                <a:rPr lang="en-US" sz="8000" baseline="30000" dirty="0">
                  <a:solidFill>
                    <a:srgbClr val="004876"/>
                  </a:solidFill>
                  <a:latin typeface="Raleway 1"/>
                </a:rPr>
                <a:t>rd</a:t>
              </a:r>
              <a:r>
                <a:rPr lang="en-US" sz="8000" dirty="0">
                  <a:solidFill>
                    <a:srgbClr val="004876"/>
                  </a:solidFill>
                  <a:latin typeface="Raleway 1"/>
                </a:rPr>
                <a:t> St Multimodal Improvements</a:t>
              </a:r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29305" y="8015491"/>
              <a:ext cx="12351155" cy="1002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07255"/>
                </a:lnSpc>
              </a:pPr>
              <a:r>
                <a:rPr lang="en-US" sz="4800" dirty="0">
                  <a:solidFill>
                    <a:srgbClr val="004876"/>
                  </a:solidFill>
                  <a:latin typeface="Raleway 2"/>
                </a:rPr>
                <a:t>Public Presentation</a:t>
              </a:r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686547" y="9182100"/>
            <a:ext cx="10601453" cy="5106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72413"/>
              </a:lnSpc>
              <a:spcBef>
                <a:spcPct val="0"/>
              </a:spcBef>
            </a:pPr>
            <a:r>
              <a:rPr lang="en-US" sz="2200" dirty="0">
                <a:solidFill>
                  <a:srgbClr val="004876"/>
                </a:solidFill>
                <a:latin typeface="Rubik"/>
              </a:rPr>
              <a:t>May 22, 2024</a:t>
            </a: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109816" y="1028700"/>
            <a:ext cx="7149484" cy="149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1340"/>
              </a:lnSpc>
            </a:pPr>
            <a:r>
              <a:rPr lang="en-US" sz="7200" dirty="0">
                <a:solidFill>
                  <a:srgbClr val="004876"/>
                </a:solidFill>
                <a:latin typeface="Raleway 1"/>
              </a:rPr>
              <a:t>Open House #3</a:t>
            </a:r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9448800" cy="10287000"/>
          </a:xfrm>
          <a:prstGeom prst="rect">
            <a:avLst/>
          </a:prstGeom>
          <a:solidFill>
            <a:srgbClr val="004876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1" name="Group 31"/>
          <p:cNvGrpSpPr/>
          <p:nvPr/>
        </p:nvGrpSpPr>
        <p:grpSpPr>
          <a:xfrm>
            <a:off x="10363200" y="3577731"/>
            <a:ext cx="7770970" cy="5049273"/>
            <a:chOff x="0" y="-9525"/>
            <a:chExt cx="10361293" cy="6732364"/>
          </a:xfrm>
        </p:grpSpPr>
        <p:sp>
          <p:nvSpPr>
            <p:cNvPr id="32" name="TextBox 32"/>
            <p:cNvSpPr txBox="1"/>
            <p:nvPr/>
          </p:nvSpPr>
          <p:spPr>
            <a:xfrm>
              <a:off x="0" y="1084799"/>
              <a:ext cx="10361293" cy="56380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lnSpc>
                  <a:spcPct val="172979"/>
                </a:lnSpc>
                <a:buFont typeface="Arial" panose="020B0604020202020204" pitchFamily="34" charset="0"/>
                <a:buChar char="•"/>
              </a:pPr>
              <a:r>
                <a:rPr lang="en-US" sz="3260" dirty="0">
                  <a:solidFill>
                    <a:srgbClr val="004876"/>
                  </a:solidFill>
                  <a:latin typeface="Rubik"/>
                </a:rPr>
                <a:t>Project background </a:t>
              </a:r>
              <a:endParaRPr lang="en-US"/>
            </a:p>
            <a:p>
              <a:pPr marL="457200" indent="-457200">
                <a:lnSpc>
                  <a:spcPct val="172979"/>
                </a:lnSpc>
                <a:buFont typeface="Arial" panose="020B0604020202020204" pitchFamily="34" charset="0"/>
                <a:buChar char="•"/>
              </a:pPr>
              <a:r>
                <a:rPr lang="en-US" sz="3260" dirty="0">
                  <a:solidFill>
                    <a:srgbClr val="004876"/>
                  </a:solidFill>
                  <a:latin typeface="Rubik"/>
                </a:rPr>
                <a:t>Pros/cons</a:t>
              </a:r>
              <a:endParaRPr lang="en-US" sz="3260" dirty="0">
                <a:solidFill>
                  <a:srgbClr val="004876"/>
                </a:solidFill>
                <a:latin typeface="Rubik"/>
                <a:cs typeface="Rubik"/>
              </a:endParaRPr>
            </a:p>
            <a:p>
              <a:pPr marL="457200" indent="-457200">
                <a:lnSpc>
                  <a:spcPct val="172979"/>
                </a:lnSpc>
                <a:buFont typeface="Arial" panose="020B0604020202020204" pitchFamily="34" charset="0"/>
                <a:buChar char="•"/>
              </a:pPr>
              <a:r>
                <a:rPr lang="en-US" sz="3260" dirty="0">
                  <a:solidFill>
                    <a:srgbClr val="004876"/>
                  </a:solidFill>
                  <a:latin typeface="Rubik"/>
                </a:rPr>
                <a:t>Strip map of the potential road layout.</a:t>
              </a:r>
              <a:endParaRPr lang="en-US" sz="3260" dirty="0">
                <a:solidFill>
                  <a:srgbClr val="004876"/>
                </a:solidFill>
                <a:latin typeface="Rubik"/>
                <a:cs typeface="Rubik"/>
              </a:endParaRPr>
            </a:p>
            <a:p>
              <a:pPr marL="457200" indent="-457200">
                <a:lnSpc>
                  <a:spcPct val="172979"/>
                </a:lnSpc>
                <a:buFont typeface="Arial" panose="020B0604020202020204" pitchFamily="34" charset="0"/>
                <a:buChar char="•"/>
              </a:pPr>
              <a:r>
                <a:rPr lang="en-US" sz="3260" dirty="0">
                  <a:solidFill>
                    <a:srgbClr val="004876"/>
                  </a:solidFill>
                  <a:latin typeface="Rubik"/>
                </a:rPr>
                <a:t>Next steps</a:t>
              </a:r>
              <a:endParaRPr lang="en-US" sz="3260" dirty="0">
                <a:solidFill>
                  <a:srgbClr val="004876"/>
                </a:solidFill>
                <a:latin typeface="Rubik"/>
                <a:cs typeface="Rubik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9525"/>
              <a:ext cx="10361293" cy="1037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38649"/>
                </a:lnSpc>
              </a:pPr>
              <a:r>
                <a:rPr lang="en-US" sz="4021" dirty="0">
                  <a:solidFill>
                    <a:srgbClr val="004876"/>
                  </a:solidFill>
                  <a:latin typeface="Raleway 2"/>
                </a:rPr>
                <a:t>Pre-Design Refinement</a:t>
              </a:r>
              <a:endParaRPr lang="en-US"/>
            </a:p>
          </p:txBody>
        </p: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9E3865-7E5A-BD53-B9B2-A9218D6A4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29" b="26996"/>
          <a:stretch/>
        </p:blipFill>
        <p:spPr>
          <a:xfrm>
            <a:off x="457200" y="3708748"/>
            <a:ext cx="8534400" cy="322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51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83087A8-0549-F712-EEA5-9EA31F931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64559" r="7804"/>
          <a:stretch/>
        </p:blipFill>
        <p:spPr>
          <a:xfrm rot="5400000">
            <a:off x="7035836" y="-7395537"/>
            <a:ext cx="3909715" cy="1827276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278350" y="114300"/>
            <a:ext cx="7947161" cy="3276600"/>
          </a:xfrm>
          <a:prstGeom prst="rect">
            <a:avLst/>
          </a:prstGeom>
          <a:solidFill>
            <a:srgbClr val="E0592A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79190" y="829270"/>
            <a:ext cx="774548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Raleway 1"/>
              </a:rPr>
              <a:t>Study</a:t>
            </a:r>
            <a:br>
              <a:rPr lang="en-US" sz="6000" dirty="0">
                <a:solidFill>
                  <a:srgbClr val="FFFFFF"/>
                </a:solidFill>
                <a:latin typeface="Raleway 1"/>
              </a:rPr>
            </a:br>
            <a:r>
              <a:rPr lang="en-US" sz="6000" dirty="0">
                <a:solidFill>
                  <a:srgbClr val="FFFFFF"/>
                </a:solidFill>
                <a:latin typeface="Raleway 1"/>
              </a:rPr>
              <a:t>Recommendations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C4EC7A-2007-3329-FCC2-2ED5F8D56989}"/>
              </a:ext>
            </a:extLst>
          </p:cNvPr>
          <p:cNvSpPr txBox="1">
            <a:spLocks/>
          </p:cNvSpPr>
          <p:nvPr/>
        </p:nvSpPr>
        <p:spPr>
          <a:xfrm>
            <a:off x="379188" y="3942040"/>
            <a:ext cx="17223009" cy="63221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Reconfigure 4-lane road to 3-lanes with on-street buffered bike lanes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(physical buffer to be studied)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Construct sidewalk along Massachusetts street between 21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 - 23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Reconstruct sidewalk along Massachusetts street between 14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- 21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st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where not ADA compliant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Reconstruct corridor ADA ramps for compliance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Preserve street trees with no widening of Mass St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Protected intersection at 19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 and Mass St (and no roundabout)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Replace traffic signal at 17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Street intersection with HAWK signal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Remove WB high-speed right turn lane at 23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 and Mass St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 mid-block crossings with RRFBs and refuge islands between 15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- 16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17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- 19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 bus stops with floating passenger load/unload islands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83087A8-0549-F712-EEA5-9EA31F931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64559" r="7804"/>
          <a:stretch/>
        </p:blipFill>
        <p:spPr>
          <a:xfrm rot="5400000">
            <a:off x="7035836" y="-7395537"/>
            <a:ext cx="3909715" cy="1827276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278350" y="114300"/>
            <a:ext cx="7947161" cy="3276600"/>
          </a:xfrm>
          <a:prstGeom prst="rect">
            <a:avLst/>
          </a:prstGeom>
          <a:solidFill>
            <a:srgbClr val="E0592A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79190" y="829270"/>
            <a:ext cx="774548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Raleway 1"/>
              </a:rPr>
              <a:t>Study</a:t>
            </a:r>
            <a:br>
              <a:rPr lang="en-US" sz="6000" dirty="0">
                <a:solidFill>
                  <a:srgbClr val="FFFFFF"/>
                </a:solidFill>
                <a:latin typeface="Raleway 1"/>
              </a:rPr>
            </a:br>
            <a:r>
              <a:rPr lang="en-US" sz="6000" dirty="0">
                <a:solidFill>
                  <a:srgbClr val="FFFFFF"/>
                </a:solidFill>
                <a:latin typeface="Raleway 1"/>
              </a:rPr>
              <a:t>Recommendations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C4EC7A-2007-3329-FCC2-2ED5F8D56989}"/>
              </a:ext>
            </a:extLst>
          </p:cNvPr>
          <p:cNvSpPr txBox="1">
            <a:spLocks/>
          </p:cNvSpPr>
          <p:nvPr/>
        </p:nvSpPr>
        <p:spPr>
          <a:xfrm>
            <a:off x="379188" y="3942040"/>
            <a:ext cx="18061212" cy="63221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Reconfigure 4-lane road to 3-lanes with on-street buffered bike lanes </a:t>
            </a:r>
            <a:r>
              <a:rPr lang="en-US" sz="2800" b="1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(physical buffer to be studied)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Construct sidewalk along Massachusetts street between 21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 - 23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Reconstruct sidewalk along Massachusetts street between 14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- 21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st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where not ADA compliant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Reconstruct corridor ADA ramps for compliance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Preserve street trees with no widening of Mass St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Protected intersection at 19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 and Mass St (and no roundabout)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Replace traffic signal at 17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Street intersection with HAWK signal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Remove WB high-speed right turn lane at 23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 and Mass St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 mid-block crossings with RRFBs and refuge islands between 15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- 16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17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- 19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 bus stops with floating passenger load/unload islands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927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83087A8-0549-F712-EEA5-9EA31F931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64559" r="7804"/>
          <a:stretch/>
        </p:blipFill>
        <p:spPr>
          <a:xfrm rot="5400000">
            <a:off x="7035836" y="-7395537"/>
            <a:ext cx="3909715" cy="1827276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278350" y="114300"/>
            <a:ext cx="7947161" cy="3276600"/>
          </a:xfrm>
          <a:prstGeom prst="rect">
            <a:avLst/>
          </a:prstGeom>
          <a:solidFill>
            <a:srgbClr val="E0592A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79190" y="829270"/>
            <a:ext cx="774548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Raleway 1"/>
              </a:rPr>
              <a:t>Study</a:t>
            </a:r>
            <a:br>
              <a:rPr lang="en-US" sz="6000" dirty="0">
                <a:solidFill>
                  <a:srgbClr val="FFFFFF"/>
                </a:solidFill>
                <a:latin typeface="Raleway 1"/>
              </a:rPr>
            </a:br>
            <a:r>
              <a:rPr lang="en-US" sz="6000" dirty="0">
                <a:solidFill>
                  <a:srgbClr val="FFFFFF"/>
                </a:solidFill>
                <a:latin typeface="Raleway 1"/>
              </a:rPr>
              <a:t>Recommendations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C4EC7A-2007-3329-FCC2-2ED5F8D56989}"/>
              </a:ext>
            </a:extLst>
          </p:cNvPr>
          <p:cNvSpPr txBox="1">
            <a:spLocks/>
          </p:cNvSpPr>
          <p:nvPr/>
        </p:nvSpPr>
        <p:spPr>
          <a:xfrm>
            <a:off x="379188" y="3942040"/>
            <a:ext cx="18061212" cy="63221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Reconfigure 4-lane road to 3-lanes with on-street buffered bike lanes (physical buffer to be studied)</a:t>
            </a:r>
          </a:p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 sidewalk along Massachusetts street between 21</a:t>
            </a:r>
            <a:r>
              <a:rPr lang="en-US" sz="3000" b="1" baseline="30000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3000" b="1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 - 23</a:t>
            </a:r>
            <a:r>
              <a:rPr lang="en-US" sz="3000" b="1" baseline="30000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3000" b="1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Reconstruct sidewalk along Massachusetts street between 14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- 21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st 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where not ADA compliant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Reconstruct corridor ADA ramps for compliance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Preserve street trees with no widening of Mass St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Protected intersection at 19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 and Mass St (and no roundabout)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Replace traffic signal at 17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Street intersection with HAWK signal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Remove WB high-speed right turn lane at 23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 and Mass St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Provide mid-block crossings with RRFBs and refuge islands between 15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- 16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and 17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- 19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Improve bus stops with floating passenger load/unload islands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534863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83087A8-0549-F712-EEA5-9EA31F931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64559" r="7804"/>
          <a:stretch/>
        </p:blipFill>
        <p:spPr>
          <a:xfrm rot="5400000">
            <a:off x="7035836" y="-7395537"/>
            <a:ext cx="3909715" cy="1827276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278350" y="114300"/>
            <a:ext cx="7947161" cy="3276600"/>
          </a:xfrm>
          <a:prstGeom prst="rect">
            <a:avLst/>
          </a:prstGeom>
          <a:solidFill>
            <a:srgbClr val="E0592A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79190" y="829270"/>
            <a:ext cx="774548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Raleway 1"/>
              </a:rPr>
              <a:t>Study</a:t>
            </a:r>
            <a:br>
              <a:rPr lang="en-US" sz="6000" dirty="0">
                <a:solidFill>
                  <a:srgbClr val="FFFFFF"/>
                </a:solidFill>
                <a:latin typeface="Raleway 1"/>
              </a:rPr>
            </a:br>
            <a:r>
              <a:rPr lang="en-US" sz="6000" dirty="0">
                <a:solidFill>
                  <a:srgbClr val="FFFFFF"/>
                </a:solidFill>
                <a:latin typeface="Raleway 1"/>
              </a:rPr>
              <a:t>Recommendations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C4EC7A-2007-3329-FCC2-2ED5F8D56989}"/>
              </a:ext>
            </a:extLst>
          </p:cNvPr>
          <p:cNvSpPr txBox="1">
            <a:spLocks/>
          </p:cNvSpPr>
          <p:nvPr/>
        </p:nvSpPr>
        <p:spPr>
          <a:xfrm>
            <a:off x="379188" y="3942040"/>
            <a:ext cx="18061212" cy="63221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Reconfigure 4-lane road to 3-lanes with on-street buffered bike lanes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(physical buffer to be studied)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Construct sidewalk along Massachusetts street between 21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 - 23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Reconstruct sidewalk along Massachusetts street between 14</a:t>
            </a:r>
            <a:r>
              <a:rPr lang="en-US" b="1" baseline="30000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- 21</a:t>
            </a:r>
            <a:r>
              <a:rPr lang="en-US" b="1" baseline="30000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 </a:t>
            </a:r>
            <a:r>
              <a:rPr lang="en-US" b="1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not ADA compliant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Reconstruct corridor ADA ramps for compliance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Preserve street trees with no widening of Mass St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Protected intersection at 19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 and Mass St (and no roundabout)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Replace traffic signal at 17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Street intersection with HAWK signal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Remove WB high-speed right turn lane at 23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 and Mass St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 mid-block crossings with RRFBs and refuge islands between 15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- 16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17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- 19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 bus stops with floating passenger load/unload islands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607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83087A8-0549-F712-EEA5-9EA31F931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64559" r="7804"/>
          <a:stretch/>
        </p:blipFill>
        <p:spPr>
          <a:xfrm rot="5400000">
            <a:off x="7035836" y="-7395537"/>
            <a:ext cx="3909715" cy="1827276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278350" y="114300"/>
            <a:ext cx="7947161" cy="3276600"/>
          </a:xfrm>
          <a:prstGeom prst="rect">
            <a:avLst/>
          </a:prstGeom>
          <a:solidFill>
            <a:srgbClr val="E0592A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79190" y="829270"/>
            <a:ext cx="774548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Raleway 1"/>
              </a:rPr>
              <a:t>Study</a:t>
            </a:r>
            <a:br>
              <a:rPr lang="en-US" sz="6000" dirty="0">
                <a:solidFill>
                  <a:srgbClr val="FFFFFF"/>
                </a:solidFill>
                <a:latin typeface="Raleway 1"/>
              </a:rPr>
            </a:br>
            <a:r>
              <a:rPr lang="en-US" sz="6000" dirty="0">
                <a:solidFill>
                  <a:srgbClr val="FFFFFF"/>
                </a:solidFill>
                <a:latin typeface="Raleway 1"/>
              </a:rPr>
              <a:t>Recommendations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C4EC7A-2007-3329-FCC2-2ED5F8D56989}"/>
              </a:ext>
            </a:extLst>
          </p:cNvPr>
          <p:cNvSpPr txBox="1">
            <a:spLocks/>
          </p:cNvSpPr>
          <p:nvPr/>
        </p:nvSpPr>
        <p:spPr>
          <a:xfrm>
            <a:off x="379188" y="3942040"/>
            <a:ext cx="18061212" cy="63221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Reconfigure 4-lane road to 3-lanes with on-street buffered bike lanes (physical buffer to be studied)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Construct sidewalk along Massachusetts street between 21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 - 23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Reconstruct sidewalk along Massachusetts street between 14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- 21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st 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where not ADA compliant</a:t>
            </a:r>
          </a:p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Reconstruct corridor ADA ramps for compliance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Preserve street trees with no widening of Mass St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Protected intersection at 19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 and Mass St (and no roundabout)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Replace traffic signal at 17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Street intersection with HAWK signal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Remove WB high-speed right turn lane at 23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 and Mass St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Provide mid-block crossings with RRFBs and refuge islands between 15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- 16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and 17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- 19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Improve bus stops with floating passenger load/unload islands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424651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83087A8-0549-F712-EEA5-9EA31F931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64559" r="7804"/>
          <a:stretch/>
        </p:blipFill>
        <p:spPr>
          <a:xfrm rot="5400000">
            <a:off x="7035836" y="-7395537"/>
            <a:ext cx="3909715" cy="1827276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278350" y="114300"/>
            <a:ext cx="7947161" cy="3276600"/>
          </a:xfrm>
          <a:prstGeom prst="rect">
            <a:avLst/>
          </a:prstGeom>
          <a:solidFill>
            <a:srgbClr val="E0592A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79190" y="829270"/>
            <a:ext cx="774548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Raleway 1"/>
              </a:rPr>
              <a:t>Study</a:t>
            </a:r>
            <a:br>
              <a:rPr lang="en-US" sz="6000" dirty="0">
                <a:solidFill>
                  <a:srgbClr val="FFFFFF"/>
                </a:solidFill>
                <a:latin typeface="Raleway 1"/>
              </a:rPr>
            </a:br>
            <a:r>
              <a:rPr lang="en-US" sz="6000" dirty="0">
                <a:solidFill>
                  <a:srgbClr val="FFFFFF"/>
                </a:solidFill>
                <a:latin typeface="Raleway 1"/>
              </a:rPr>
              <a:t>Recommendations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C4EC7A-2007-3329-FCC2-2ED5F8D56989}"/>
              </a:ext>
            </a:extLst>
          </p:cNvPr>
          <p:cNvSpPr txBox="1">
            <a:spLocks/>
          </p:cNvSpPr>
          <p:nvPr/>
        </p:nvSpPr>
        <p:spPr>
          <a:xfrm>
            <a:off x="379188" y="3942040"/>
            <a:ext cx="18061212" cy="63221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Reconfigure 4-lane road to 3-lanes with on-street buffered bike lanes (physical buffer to be studied)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Construct sidewalk along Massachusetts street between 21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 - 23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Reconstruct sidewalk along Massachusetts street between 14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- 21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st 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where not ADA compliant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Reconstruct corridor ADA ramps for compliance</a:t>
            </a:r>
          </a:p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Preserve street trees with no widening of Mass St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Protected intersection at 19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 and Mass St (and no roundabout)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Replace traffic signal at 17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Street intersection with HAWK signal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Remove WB high-speed right turn lane at 23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 and Mass St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Provide mid-block crossings with RRFBs and refuge islands between 15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- 16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and 17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- 19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Improve bus stops with floating passenger load/unload islands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394857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83087A8-0549-F712-EEA5-9EA31F931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64559" r="7804"/>
          <a:stretch/>
        </p:blipFill>
        <p:spPr>
          <a:xfrm rot="5400000">
            <a:off x="7035836" y="-7395537"/>
            <a:ext cx="3909715" cy="1827276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278350" y="114300"/>
            <a:ext cx="7947161" cy="3276600"/>
          </a:xfrm>
          <a:prstGeom prst="rect">
            <a:avLst/>
          </a:prstGeom>
          <a:solidFill>
            <a:srgbClr val="E0592A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79190" y="829270"/>
            <a:ext cx="774548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Raleway 1"/>
              </a:rPr>
              <a:t>Study</a:t>
            </a:r>
            <a:br>
              <a:rPr lang="en-US" sz="6000" dirty="0">
                <a:solidFill>
                  <a:srgbClr val="FFFFFF"/>
                </a:solidFill>
                <a:latin typeface="Raleway 1"/>
              </a:rPr>
            </a:br>
            <a:r>
              <a:rPr lang="en-US" sz="6000" dirty="0">
                <a:solidFill>
                  <a:srgbClr val="FFFFFF"/>
                </a:solidFill>
                <a:latin typeface="Raleway 1"/>
              </a:rPr>
              <a:t>Recommendations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C4EC7A-2007-3329-FCC2-2ED5F8D56989}"/>
              </a:ext>
            </a:extLst>
          </p:cNvPr>
          <p:cNvSpPr txBox="1">
            <a:spLocks/>
          </p:cNvSpPr>
          <p:nvPr/>
        </p:nvSpPr>
        <p:spPr>
          <a:xfrm>
            <a:off x="379188" y="3942040"/>
            <a:ext cx="18061212" cy="63221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Reconfigure 4-lane road to 3-lanes with on-street buffered bike lanes (physical buffer to be studied)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Construct sidewalk along Massachusetts street between 21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 - 23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Reconstruct sidewalk along Massachusetts street between 14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- 21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st 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where not ADA compliant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Reconstruct corridor ADA ramps for compliance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Preserve street trees with no widening of Mass St</a:t>
            </a:r>
          </a:p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Protected intersection at 19</a:t>
            </a:r>
            <a:r>
              <a:rPr lang="en-US" sz="3000" b="1" baseline="30000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b="1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 and Mass St (and no roundabout)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Replace traffic signal at 17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Street intersection with HAWK signal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Remove WB high-speed right turn lane at 23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 and Mass St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Provide mid-block crossings with RRFBs and refuge islands between 15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- 16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and 17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- 19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Improve bus stops with floating passenger load/unload islands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155670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83087A8-0549-F712-EEA5-9EA31F931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64559" r="7804"/>
          <a:stretch/>
        </p:blipFill>
        <p:spPr>
          <a:xfrm rot="5400000">
            <a:off x="7035836" y="-7395537"/>
            <a:ext cx="3909715" cy="1827276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278350" y="114300"/>
            <a:ext cx="7947161" cy="3276600"/>
          </a:xfrm>
          <a:prstGeom prst="rect">
            <a:avLst/>
          </a:prstGeom>
          <a:solidFill>
            <a:srgbClr val="E0592A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79190" y="829270"/>
            <a:ext cx="774548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Raleway 1"/>
              </a:rPr>
              <a:t>Study</a:t>
            </a:r>
            <a:br>
              <a:rPr lang="en-US" sz="6000" dirty="0">
                <a:solidFill>
                  <a:srgbClr val="FFFFFF"/>
                </a:solidFill>
                <a:latin typeface="Raleway 1"/>
              </a:rPr>
            </a:br>
            <a:r>
              <a:rPr lang="en-US" sz="6000" dirty="0">
                <a:solidFill>
                  <a:srgbClr val="FFFFFF"/>
                </a:solidFill>
                <a:latin typeface="Raleway 1"/>
              </a:rPr>
              <a:t>Recommendations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C4EC7A-2007-3329-FCC2-2ED5F8D56989}"/>
              </a:ext>
            </a:extLst>
          </p:cNvPr>
          <p:cNvSpPr txBox="1">
            <a:spLocks/>
          </p:cNvSpPr>
          <p:nvPr/>
        </p:nvSpPr>
        <p:spPr>
          <a:xfrm>
            <a:off x="379188" y="3942040"/>
            <a:ext cx="18061212" cy="63221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Reconfigure 4-lane road to 3-lanes with on-street buffered bike lanes (physical buffer to be studied)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Construct sidewalk along Massachusetts street between 21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 - 23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Reconstruct sidewalk along Massachusetts street between 14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- 21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st 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where not ADA compliant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Reconstruct corridor ADA ramps for compliance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Preserve street trees with no widening of Mass St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Protected intersection at 19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 and Mass St (and no roundabout)</a:t>
            </a:r>
          </a:p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 traffic signal at 17</a:t>
            </a:r>
            <a:r>
              <a:rPr lang="en-US" sz="3000" b="1" baseline="30000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b="1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Street intersection with HAWK signal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Remove WB high-speed right turn lane at 23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 and Mass St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Provide mid-block crossings with RRFBs and refuge islands between 15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- 16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and 17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- 19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Improve bus stops with floating passenger load/unload islands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03262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83087A8-0549-F712-EEA5-9EA31F931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64559" r="7804"/>
          <a:stretch/>
        </p:blipFill>
        <p:spPr>
          <a:xfrm rot="5400000">
            <a:off x="7035836" y="-7395537"/>
            <a:ext cx="3909715" cy="1827276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278350" y="114300"/>
            <a:ext cx="7947161" cy="3276600"/>
          </a:xfrm>
          <a:prstGeom prst="rect">
            <a:avLst/>
          </a:prstGeom>
          <a:solidFill>
            <a:srgbClr val="E0592A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79190" y="829270"/>
            <a:ext cx="774548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Raleway 1"/>
              </a:rPr>
              <a:t>Study</a:t>
            </a:r>
            <a:br>
              <a:rPr lang="en-US" sz="6000" dirty="0">
                <a:solidFill>
                  <a:srgbClr val="FFFFFF"/>
                </a:solidFill>
                <a:latin typeface="Raleway 1"/>
              </a:rPr>
            </a:br>
            <a:r>
              <a:rPr lang="en-US" sz="6000" dirty="0">
                <a:solidFill>
                  <a:srgbClr val="FFFFFF"/>
                </a:solidFill>
                <a:latin typeface="Raleway 1"/>
              </a:rPr>
              <a:t>Recommendations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C4EC7A-2007-3329-FCC2-2ED5F8D56989}"/>
              </a:ext>
            </a:extLst>
          </p:cNvPr>
          <p:cNvSpPr txBox="1">
            <a:spLocks/>
          </p:cNvSpPr>
          <p:nvPr/>
        </p:nvSpPr>
        <p:spPr>
          <a:xfrm>
            <a:off x="379188" y="3942040"/>
            <a:ext cx="18061212" cy="63221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Reconfigure 4-lane road to 3-lanes with on-street buffered bike lanes (physical buffer to be studied)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Construct sidewalk along Massachusetts street between 21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 - 23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Reconstruct sidewalk along Massachusetts street between 14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- 21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st 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where not ADA compliant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Reconstruct corridor ADA ramps for compliance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Preserve street trees with no widening of Mass St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Protected intersection at 19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 and Mass St (and no roundabout)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Replace traffic signal at 17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Street intersection with HAWK signal</a:t>
            </a:r>
          </a:p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WB high-speed right turn lane at 23</a:t>
            </a:r>
            <a:r>
              <a:rPr lang="en-US" sz="3000" b="1" baseline="30000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3000" b="1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 and Mass St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Provide mid-block crossings with RRFBs and refuge islands between 15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- 16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and 17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- 19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Improve bus stops with floating passenger load/unload islands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854108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97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478192" y="0"/>
            <a:ext cx="1080980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81001" y="2560843"/>
            <a:ext cx="6788164" cy="4129586"/>
            <a:chOff x="12700" y="225349"/>
            <a:chExt cx="7149531" cy="5506115"/>
          </a:xfrm>
        </p:grpSpPr>
        <p:sp>
          <p:nvSpPr>
            <p:cNvPr id="4" name="TextBox 4"/>
            <p:cNvSpPr txBox="1"/>
            <p:nvPr/>
          </p:nvSpPr>
          <p:spPr>
            <a:xfrm>
              <a:off x="12700" y="225349"/>
              <a:ext cx="7117428" cy="2027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37931"/>
                </a:lnSpc>
              </a:pPr>
              <a:r>
                <a:rPr lang="en-US" sz="7900" dirty="0">
                  <a:solidFill>
                    <a:srgbClr val="FFFFFF"/>
                  </a:solidFill>
                  <a:latin typeface="Raleway 1"/>
                </a:rPr>
                <a:t>Overview</a:t>
              </a:r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4803" y="2462449"/>
              <a:ext cx="7117428" cy="3269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3224"/>
                </a:lnSpc>
              </a:pPr>
              <a:r>
                <a:rPr lang="en-US" sz="3600" dirty="0">
                  <a:latin typeface="Rubik" pitchFamily="2" charset="-79"/>
                  <a:cs typeface="Rubik" pitchFamily="2" charset="-79"/>
                </a:rPr>
                <a:t>This presentation will go over the project history, findings, and next steps</a:t>
              </a:r>
              <a:endParaRPr lang="en-US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626918-57A4-0C44-74A7-F96E95A51B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8" r="1526"/>
          <a:stretch/>
        </p:blipFill>
        <p:spPr>
          <a:xfrm>
            <a:off x="9067800" y="2019300"/>
            <a:ext cx="7601339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83087A8-0549-F712-EEA5-9EA31F931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64559" r="7804"/>
          <a:stretch/>
        </p:blipFill>
        <p:spPr>
          <a:xfrm rot="5400000">
            <a:off x="7035836" y="-7395537"/>
            <a:ext cx="3909715" cy="1827276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278350" y="114300"/>
            <a:ext cx="7947161" cy="3276600"/>
          </a:xfrm>
          <a:prstGeom prst="rect">
            <a:avLst/>
          </a:prstGeom>
          <a:solidFill>
            <a:srgbClr val="E0592A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79190" y="829270"/>
            <a:ext cx="774548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Raleway 1"/>
              </a:rPr>
              <a:t>Study</a:t>
            </a:r>
            <a:br>
              <a:rPr lang="en-US" sz="6000" dirty="0">
                <a:solidFill>
                  <a:srgbClr val="FFFFFF"/>
                </a:solidFill>
                <a:latin typeface="Raleway 1"/>
              </a:rPr>
            </a:br>
            <a:r>
              <a:rPr lang="en-US" sz="6000" dirty="0">
                <a:solidFill>
                  <a:srgbClr val="FFFFFF"/>
                </a:solidFill>
                <a:latin typeface="Raleway 1"/>
              </a:rPr>
              <a:t>Recommendations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C4EC7A-2007-3329-FCC2-2ED5F8D56989}"/>
              </a:ext>
            </a:extLst>
          </p:cNvPr>
          <p:cNvSpPr txBox="1">
            <a:spLocks/>
          </p:cNvSpPr>
          <p:nvPr/>
        </p:nvSpPr>
        <p:spPr>
          <a:xfrm>
            <a:off x="379188" y="3942040"/>
            <a:ext cx="17747886" cy="63221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Reconfigure 4-lane road to 3-lanes with on-street buffered bike lanes (physical buffer to be studied)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Construct sidewalk along Massachusetts street between 21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 - 23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Reconstruct sidewalk along Massachusetts street between 14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- 21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st 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where not ADA compliant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Reconstruct corridor ADA ramps for compliance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Preserve street trees with no widening of Mass St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Protected intersection at 19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 and Mass St (and no roundabout)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Replace traffic signal at 17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Street intersection with HAWK signal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WB high-speed right turn lane at 23</a:t>
            </a:r>
            <a:r>
              <a:rPr lang="en-US" sz="3000" baseline="30000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3000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 and Mass St</a:t>
            </a:r>
          </a:p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mid-block crossings with RRFBs and refuge islands between 15</a:t>
            </a:r>
            <a:r>
              <a:rPr lang="en-US" sz="3000" b="1" baseline="30000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b="1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- 16</a:t>
            </a:r>
            <a:r>
              <a:rPr lang="en-US" sz="3000" b="1" baseline="30000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b="1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17</a:t>
            </a:r>
            <a:r>
              <a:rPr lang="en-US" sz="3000" b="1" baseline="30000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b="1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- 19</a:t>
            </a:r>
            <a:r>
              <a:rPr lang="en-US" sz="3000" b="1" baseline="30000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3000" b="1" dirty="0">
              <a:solidFill>
                <a:srgbClr val="4197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Improve bus stops with floating passenger load/unload islands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661117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83087A8-0549-F712-EEA5-9EA31F931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64559" r="7804"/>
          <a:stretch/>
        </p:blipFill>
        <p:spPr>
          <a:xfrm rot="5400000">
            <a:off x="7035836" y="-7395537"/>
            <a:ext cx="3909715" cy="1827276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278350" y="114300"/>
            <a:ext cx="7947161" cy="3276600"/>
          </a:xfrm>
          <a:prstGeom prst="rect">
            <a:avLst/>
          </a:prstGeom>
          <a:solidFill>
            <a:srgbClr val="E0592A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79190" y="829270"/>
            <a:ext cx="774548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Raleway 1"/>
              </a:rPr>
              <a:t>Study</a:t>
            </a:r>
            <a:br>
              <a:rPr lang="en-US" sz="6000" dirty="0">
                <a:solidFill>
                  <a:srgbClr val="FFFFFF"/>
                </a:solidFill>
                <a:latin typeface="Raleway 1"/>
              </a:rPr>
            </a:br>
            <a:r>
              <a:rPr lang="en-US" sz="6000" dirty="0">
                <a:solidFill>
                  <a:srgbClr val="FFFFFF"/>
                </a:solidFill>
                <a:latin typeface="Raleway 1"/>
              </a:rPr>
              <a:t>Recommendations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C4EC7A-2007-3329-FCC2-2ED5F8D56989}"/>
              </a:ext>
            </a:extLst>
          </p:cNvPr>
          <p:cNvSpPr txBox="1">
            <a:spLocks/>
          </p:cNvSpPr>
          <p:nvPr/>
        </p:nvSpPr>
        <p:spPr>
          <a:xfrm>
            <a:off x="379188" y="3942040"/>
            <a:ext cx="18061212" cy="63221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Reconfigure 4-lane road to 3-lanes with on-street buffered bike lanes (physical buffer to be studied)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Construct sidewalk along Massachusetts street between 21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 - 23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Reconstruct sidewalk along Massachusetts street between 14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- 21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st 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where not ADA compliant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Reconstruct corridor ADA ramps for compliance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Preserve street trees with no widening of Mass St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Protected intersection at 19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 and Mass St (and no roundabout)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Replace traffic signal at 17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Street intersection with HAWK signal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Remove WB high-speed right turn lane at 23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St and Mass St</a:t>
            </a:r>
          </a:p>
          <a:p>
            <a:pPr>
              <a:spcAft>
                <a:spcPts val="6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Provide mid-block crossings with RRFBs and refuge islands between 15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- 16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and 17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- 19</a:t>
            </a:r>
            <a:r>
              <a:rPr lang="en-US" sz="3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000" b="1" dirty="0">
                <a:solidFill>
                  <a:srgbClr val="4197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bus stops with floating passenger load/unload islands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749289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0" y="0"/>
            <a:ext cx="1080980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9269AA1-7A50-9DC8-C95F-E3F2FE67F4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22"/>
          <a:stretch/>
        </p:blipFill>
        <p:spPr>
          <a:xfrm>
            <a:off x="990599" y="881062"/>
            <a:ext cx="8707564" cy="8682038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480604" y="1526381"/>
            <a:ext cx="7848600" cy="7391400"/>
          </a:xfrm>
          <a:prstGeom prst="rect">
            <a:avLst/>
          </a:prstGeom>
          <a:solidFill>
            <a:srgbClr val="4197CB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840289" y="2862615"/>
            <a:ext cx="7478191" cy="482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1340"/>
              </a:lnSpc>
            </a:pPr>
            <a:r>
              <a:rPr lang="en-US" sz="7200" dirty="0">
                <a:solidFill>
                  <a:srgbClr val="FFFFFF"/>
                </a:solidFill>
                <a:latin typeface="Raleway 1"/>
              </a:rPr>
              <a:t>Road </a:t>
            </a:r>
            <a:endParaRPr lang="en-US"/>
          </a:p>
          <a:p>
            <a:pPr algn="ctr">
              <a:lnSpc>
                <a:spcPct val="151340"/>
              </a:lnSpc>
            </a:pPr>
            <a:r>
              <a:rPr lang="en-US" sz="7200" dirty="0">
                <a:solidFill>
                  <a:srgbClr val="FFFFFF"/>
                </a:solidFill>
                <a:latin typeface="Raleway 1"/>
              </a:rPr>
              <a:t>Reconfiguration </a:t>
            </a:r>
          </a:p>
          <a:p>
            <a:pPr algn="ctr">
              <a:lnSpc>
                <a:spcPct val="151340"/>
              </a:lnSpc>
            </a:pPr>
            <a:r>
              <a:rPr lang="en-US" sz="7200" dirty="0">
                <a:solidFill>
                  <a:srgbClr val="FFFFFF"/>
                </a:solidFill>
                <a:latin typeface="Raleway 1"/>
              </a:rPr>
              <a:t>Pros and Cons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36179" y="8541456"/>
            <a:ext cx="1433689" cy="143368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A550E2-204A-68FC-4894-A9F9A08BB721}"/>
              </a:ext>
            </a:extLst>
          </p:cNvPr>
          <p:cNvSpPr txBox="1">
            <a:spLocks/>
          </p:cNvSpPr>
          <p:nvPr/>
        </p:nvSpPr>
        <p:spPr>
          <a:xfrm>
            <a:off x="1706880" y="1790701"/>
            <a:ext cx="7467600" cy="571499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b="1" dirty="0">
                <a:solidFill>
                  <a:schemeClr val="bg1"/>
                </a:solidFill>
              </a:rPr>
              <a:t>Pros</a:t>
            </a:r>
          </a:p>
          <a:p>
            <a:r>
              <a:rPr lang="en-US" sz="2800" dirty="0">
                <a:solidFill>
                  <a:schemeClr val="bg1"/>
                </a:solidFill>
              </a:rPr>
              <a:t> Improve bicycle facilities</a:t>
            </a:r>
          </a:p>
          <a:p>
            <a:r>
              <a:rPr lang="en-US" sz="2800" dirty="0">
                <a:solidFill>
                  <a:schemeClr val="bg1"/>
                </a:solidFill>
              </a:rPr>
              <a:t> Improve pedestrian facilities</a:t>
            </a:r>
          </a:p>
          <a:p>
            <a:r>
              <a:rPr lang="en-US" sz="2800" dirty="0">
                <a:solidFill>
                  <a:schemeClr val="bg1"/>
                </a:solidFill>
              </a:rPr>
              <a:t> Anticipated reduction in rear-end crashes</a:t>
            </a:r>
          </a:p>
          <a:p>
            <a:r>
              <a:rPr lang="en-US" sz="2800" dirty="0">
                <a:solidFill>
                  <a:schemeClr val="bg1"/>
                </a:solidFill>
              </a:rPr>
              <a:t> Anticipated reduction in left-turn crashes</a:t>
            </a:r>
          </a:p>
          <a:p>
            <a:r>
              <a:rPr lang="en-US" sz="2800" dirty="0">
                <a:solidFill>
                  <a:schemeClr val="bg1"/>
                </a:solidFill>
              </a:rPr>
              <a:t> Anticipated reduction in right-angle crashes</a:t>
            </a:r>
          </a:p>
          <a:p>
            <a:r>
              <a:rPr lang="en-US" sz="2800" dirty="0">
                <a:solidFill>
                  <a:schemeClr val="bg1"/>
                </a:solidFill>
              </a:rPr>
              <a:t> Fewer lanes for pedestrians to cross</a:t>
            </a:r>
          </a:p>
          <a:p>
            <a:r>
              <a:rPr lang="en-US" sz="2800" dirty="0">
                <a:solidFill>
                  <a:schemeClr val="bg1"/>
                </a:solidFill>
              </a:rPr>
              <a:t> Opportunity to install pedestrian refuge islands</a:t>
            </a:r>
          </a:p>
          <a:p>
            <a:r>
              <a:rPr lang="en-US" sz="2800" dirty="0">
                <a:solidFill>
                  <a:schemeClr val="bg1"/>
                </a:solidFill>
              </a:rPr>
              <a:t> Reduce traffic speeds</a:t>
            </a:r>
          </a:p>
          <a:p>
            <a:r>
              <a:rPr lang="en-US" sz="2800" dirty="0">
                <a:solidFill>
                  <a:schemeClr val="bg1"/>
                </a:solidFill>
              </a:rPr>
              <a:t> Accommodate all users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79B44A-5734-648A-1515-31A56827B2CF}"/>
              </a:ext>
            </a:extLst>
          </p:cNvPr>
          <p:cNvSpPr txBox="1"/>
          <p:nvPr/>
        </p:nvSpPr>
        <p:spPr>
          <a:xfrm>
            <a:off x="1752600" y="7694593"/>
            <a:ext cx="65354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Cons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 Slightly increase vehicular travel times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59F4C0-0919-1EB9-5963-3B58F2A458E0}"/>
              </a:ext>
            </a:extLst>
          </p:cNvPr>
          <p:cNvCxnSpPr>
            <a:cxnSpLocks/>
          </p:cNvCxnSpPr>
          <p:nvPr/>
        </p:nvCxnSpPr>
        <p:spPr>
          <a:xfrm>
            <a:off x="2057400" y="7505700"/>
            <a:ext cx="6629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97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879F01-BA67-AA40-6EEE-D2926C845C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83" r="16702"/>
          <a:stretch/>
        </p:blipFill>
        <p:spPr>
          <a:xfrm>
            <a:off x="9753600" y="0"/>
            <a:ext cx="7270704" cy="103251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10800000">
            <a:off x="-14404" y="0"/>
            <a:ext cx="8560347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10210800" y="1483346"/>
            <a:ext cx="6313663" cy="6477000"/>
            <a:chOff x="-627856" y="177056"/>
            <a:chExt cx="5441422" cy="3794230"/>
          </a:xfrm>
        </p:grpSpPr>
        <p:sp>
          <p:nvSpPr>
            <p:cNvPr id="5" name="AutoShape 5"/>
            <p:cNvSpPr/>
            <p:nvPr/>
          </p:nvSpPr>
          <p:spPr>
            <a:xfrm>
              <a:off x="-627856" y="177056"/>
              <a:ext cx="5441422" cy="379423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192910" y="1135131"/>
              <a:ext cx="4624544" cy="24783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1086"/>
                </a:lnSpc>
              </a:pPr>
              <a:r>
                <a:rPr lang="en-US" sz="4181" dirty="0">
                  <a:solidFill>
                    <a:srgbClr val="004876"/>
                  </a:solidFill>
                  <a:latin typeface="Raleway 2"/>
                </a:rPr>
                <a:t>MMTC </a:t>
              </a:r>
              <a:r>
                <a:rPr lang="en-US" sz="4400" b="1" dirty="0">
                  <a:solidFill>
                    <a:srgbClr val="004876"/>
                  </a:solidFill>
                  <a:latin typeface="Raleway 1" panose="020B0604020202020204" charset="0"/>
                </a:rPr>
                <a:t>Recommended approval </a:t>
              </a:r>
              <a:r>
                <a:rPr lang="en-US" sz="4181" dirty="0">
                  <a:solidFill>
                    <a:srgbClr val="004876"/>
                  </a:solidFill>
                  <a:latin typeface="Raleway 2"/>
                </a:rPr>
                <a:t>contingent on physical bike lane protection </a:t>
              </a:r>
              <a:endParaRPr lang="en-US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770899" y="3399133"/>
            <a:ext cx="5321101" cy="810834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474004" y="644896"/>
            <a:ext cx="8071940" cy="11502081"/>
            <a:chOff x="-48240" y="-1934139"/>
            <a:chExt cx="8823611" cy="15336111"/>
          </a:xfrm>
        </p:grpSpPr>
        <p:sp>
          <p:nvSpPr>
            <p:cNvPr id="10" name="TextBox 10"/>
            <p:cNvSpPr txBox="1"/>
            <p:nvPr/>
          </p:nvSpPr>
          <p:spPr>
            <a:xfrm>
              <a:off x="578" y="-1934139"/>
              <a:ext cx="8192086" cy="44383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8323"/>
                </a:lnSpc>
              </a:pPr>
              <a:r>
                <a:rPr lang="en-US" sz="8223" dirty="0">
                  <a:solidFill>
                    <a:srgbClr val="004876"/>
                  </a:solidFill>
                  <a:latin typeface="Raleway 1"/>
                </a:rPr>
                <a:t>Public Meetings</a:t>
              </a:r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48240" y="1738178"/>
              <a:ext cx="8823611" cy="116637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78288"/>
                </a:lnSpc>
              </a:pPr>
              <a:r>
                <a:rPr lang="en-US" sz="3600" dirty="0">
                  <a:solidFill>
                    <a:srgbClr val="004876"/>
                  </a:solidFill>
                  <a:latin typeface="Karla"/>
                </a:rPr>
                <a:t>Staff met with the </a:t>
              </a:r>
              <a:r>
                <a:rPr lang="en-US" sz="3600" b="1" dirty="0">
                  <a:solidFill>
                    <a:srgbClr val="004876"/>
                  </a:solidFill>
                  <a:latin typeface="Karla"/>
                </a:rPr>
                <a:t>Multimodal Transportation Commission </a:t>
              </a:r>
              <a:r>
                <a:rPr lang="en-US" sz="3600" dirty="0">
                  <a:solidFill>
                    <a:srgbClr val="004876"/>
                  </a:solidFill>
                  <a:latin typeface="Karla"/>
                </a:rPr>
                <a:t>(MMTC) on April 1</a:t>
              </a:r>
              <a:r>
                <a:rPr lang="en-US" sz="3600" baseline="30000" dirty="0">
                  <a:solidFill>
                    <a:srgbClr val="004876"/>
                  </a:solidFill>
                  <a:latin typeface="Karla"/>
                </a:rPr>
                <a:t>st</a:t>
              </a:r>
              <a:r>
                <a:rPr lang="en-US" sz="3600" dirty="0">
                  <a:solidFill>
                    <a:srgbClr val="004876"/>
                  </a:solidFill>
                  <a:latin typeface="Karla"/>
                </a:rPr>
                <a:t> to present study recommendations and feedback from community. </a:t>
              </a:r>
              <a:endParaRPr lang="en-US"/>
            </a:p>
            <a:p>
              <a:pPr>
                <a:lnSpc>
                  <a:spcPct val="178288"/>
                </a:lnSpc>
              </a:pPr>
              <a:endParaRPr lang="en-US" sz="3600" dirty="0">
                <a:solidFill>
                  <a:srgbClr val="004876"/>
                </a:solidFill>
                <a:latin typeface="Karla"/>
              </a:endParaRPr>
            </a:p>
            <a:p>
              <a:pPr>
                <a:lnSpc>
                  <a:spcPct val="178288"/>
                </a:lnSpc>
              </a:pPr>
              <a:r>
                <a:rPr lang="en-US" sz="3600" dirty="0">
                  <a:solidFill>
                    <a:srgbClr val="004876"/>
                  </a:solidFill>
                  <a:latin typeface="Karla"/>
                </a:rPr>
                <a:t>Staff asked that MMTC recommend the MSO department apply for grants to fund project.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5757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97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879F01-BA67-AA40-6EEE-D2926C845C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83" r="16702"/>
          <a:stretch/>
        </p:blipFill>
        <p:spPr>
          <a:xfrm>
            <a:off x="9753600" y="0"/>
            <a:ext cx="7270704" cy="103251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10800000">
            <a:off x="-14404" y="0"/>
            <a:ext cx="8560347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10210800" y="1483346"/>
            <a:ext cx="6313663" cy="6477000"/>
            <a:chOff x="-627856" y="177056"/>
            <a:chExt cx="5441422" cy="3794230"/>
          </a:xfrm>
        </p:grpSpPr>
        <p:sp>
          <p:nvSpPr>
            <p:cNvPr id="5" name="AutoShape 5"/>
            <p:cNvSpPr/>
            <p:nvPr/>
          </p:nvSpPr>
          <p:spPr>
            <a:xfrm>
              <a:off x="-627856" y="177056"/>
              <a:ext cx="5441422" cy="379423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192910" y="1135131"/>
              <a:ext cx="4624544" cy="24524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1086"/>
                </a:lnSpc>
              </a:pPr>
              <a:r>
                <a:rPr lang="en-US" sz="4181" dirty="0">
                  <a:solidFill>
                    <a:srgbClr val="004876"/>
                  </a:solidFill>
                  <a:latin typeface="Raleway 2"/>
                </a:rPr>
                <a:t>City Commission </a:t>
              </a:r>
              <a:r>
                <a:rPr lang="en-US" sz="4400" b="1" dirty="0">
                  <a:solidFill>
                    <a:srgbClr val="004876"/>
                  </a:solidFill>
                  <a:latin typeface="Raleway 1" panose="020B0604020202020204" charset="0"/>
                </a:rPr>
                <a:t>Approved</a:t>
              </a:r>
              <a:r>
                <a:rPr lang="en-US" sz="4181" dirty="0">
                  <a:solidFill>
                    <a:srgbClr val="004876"/>
                  </a:solidFill>
                  <a:latin typeface="Raleway 2"/>
                </a:rPr>
                <a:t> contingent on staff return to discuss design details</a:t>
              </a:r>
              <a:endParaRPr lang="en-US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770899" y="3399133"/>
            <a:ext cx="5321101" cy="810834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474004" y="644896"/>
            <a:ext cx="7690010" cy="11502081"/>
            <a:chOff x="-48240" y="-1934139"/>
            <a:chExt cx="8406115" cy="15336111"/>
          </a:xfrm>
        </p:grpSpPr>
        <p:sp>
          <p:nvSpPr>
            <p:cNvPr id="10" name="TextBox 10"/>
            <p:cNvSpPr txBox="1"/>
            <p:nvPr/>
          </p:nvSpPr>
          <p:spPr>
            <a:xfrm>
              <a:off x="578" y="-1934139"/>
              <a:ext cx="8192086" cy="44383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38323"/>
                </a:lnSpc>
              </a:pPr>
              <a:r>
                <a:rPr lang="en-US" sz="8223" dirty="0">
                  <a:solidFill>
                    <a:srgbClr val="004876"/>
                  </a:solidFill>
                  <a:latin typeface="Raleway 1"/>
                </a:rPr>
                <a:t>Public Meetings</a:t>
              </a:r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48240" y="1738178"/>
              <a:ext cx="8406115" cy="116637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78288"/>
                </a:lnSpc>
              </a:pPr>
              <a:r>
                <a:rPr lang="en-US" sz="3600" dirty="0">
                  <a:solidFill>
                    <a:srgbClr val="004876"/>
                  </a:solidFill>
                  <a:latin typeface="Karla"/>
                </a:rPr>
                <a:t>Staff met with the </a:t>
              </a:r>
              <a:r>
                <a:rPr lang="en-US" sz="3600" b="1" dirty="0">
                  <a:solidFill>
                    <a:srgbClr val="004876"/>
                  </a:solidFill>
                  <a:latin typeface="Karla"/>
                </a:rPr>
                <a:t>City Commission </a:t>
              </a:r>
              <a:r>
                <a:rPr lang="en-US" sz="3600" dirty="0">
                  <a:solidFill>
                    <a:srgbClr val="004876"/>
                  </a:solidFill>
                  <a:latin typeface="Karla"/>
                </a:rPr>
                <a:t>on April 9th to present study recommendations and feedback from community and MMTC recommendation. </a:t>
              </a:r>
              <a:endParaRPr lang="en-US"/>
            </a:p>
            <a:p>
              <a:pPr>
                <a:lnSpc>
                  <a:spcPct val="178288"/>
                </a:lnSpc>
              </a:pPr>
              <a:endParaRPr lang="en-US" sz="3600" dirty="0">
                <a:solidFill>
                  <a:srgbClr val="004876"/>
                </a:solidFill>
                <a:latin typeface="Karla"/>
              </a:endParaRPr>
            </a:p>
            <a:p>
              <a:pPr>
                <a:lnSpc>
                  <a:spcPct val="178288"/>
                </a:lnSpc>
              </a:pPr>
              <a:r>
                <a:rPr lang="en-US" sz="3600" dirty="0">
                  <a:solidFill>
                    <a:srgbClr val="004876"/>
                  </a:solidFill>
                  <a:latin typeface="Karla"/>
                </a:rPr>
                <a:t>Staff asked that City Commission to recommend the MSO department apply for grants to fund project.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6788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109816" y="1028700"/>
            <a:ext cx="7149484" cy="319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37931"/>
              </a:lnSpc>
            </a:pPr>
            <a:r>
              <a:rPr lang="en-US" sz="7900" dirty="0">
                <a:solidFill>
                  <a:srgbClr val="004876"/>
                </a:solidFill>
                <a:latin typeface="Raleway 1"/>
              </a:rPr>
              <a:t>Staff response to Commission</a:t>
            </a:r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9448800" cy="10287000"/>
          </a:xfrm>
          <a:prstGeom prst="rect">
            <a:avLst/>
          </a:prstGeom>
          <a:solidFill>
            <a:srgbClr val="004876"/>
          </a:solidFill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10287000" y="4838700"/>
            <a:ext cx="6932770" cy="163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38649"/>
              </a:lnSpc>
            </a:pPr>
            <a:r>
              <a:rPr lang="en-US" sz="4021" dirty="0">
                <a:solidFill>
                  <a:srgbClr val="004876"/>
                </a:solidFill>
                <a:latin typeface="Raleway 2"/>
              </a:rPr>
              <a:t>Further Pre-Design Refinement</a:t>
            </a:r>
            <a:endParaRPr lang="en-US"/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82A3CE-4CDB-65CC-E705-853B562F55AD}"/>
              </a:ext>
            </a:extLst>
          </p:cNvPr>
          <p:cNvSpPr txBox="1">
            <a:spLocks/>
          </p:cNvSpPr>
          <p:nvPr/>
        </p:nvSpPr>
        <p:spPr>
          <a:xfrm>
            <a:off x="978305" y="1439977"/>
            <a:ext cx="7860895" cy="8535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Staff are assessing the costs and constraints for four options</a:t>
            </a:r>
          </a:p>
          <a:p>
            <a:pPr marL="0" indent="0">
              <a:buNone/>
            </a:pPr>
            <a:endParaRPr lang="en-US" sz="900" dirty="0">
              <a:solidFill>
                <a:schemeClr val="bg1"/>
              </a:solidFill>
            </a:endParaRPr>
          </a:p>
          <a:p>
            <a:pPr algn="l" fontAlgn="base">
              <a:buFont typeface="+mj-lt"/>
              <a:buAutoNum type="arabicPeriod"/>
            </a:pPr>
            <a:r>
              <a:rPr lang="en-US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Paint-buffered bike lanes on either side of Mass St.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81E9C6-B3AE-1442-268C-D12CD42BE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62" y="4762500"/>
            <a:ext cx="9210675" cy="2657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C5EFEC-E119-4CE6-1F8E-D53020556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05" y="7544474"/>
            <a:ext cx="9189632" cy="254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4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109816" y="1028700"/>
            <a:ext cx="7149484" cy="319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37931"/>
              </a:lnSpc>
            </a:pPr>
            <a:r>
              <a:rPr lang="en-US" sz="7900" dirty="0">
                <a:solidFill>
                  <a:srgbClr val="004876"/>
                </a:solidFill>
                <a:latin typeface="Raleway 1"/>
              </a:rPr>
              <a:t>Staff response to Commission</a:t>
            </a:r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9448800" cy="10287000"/>
          </a:xfrm>
          <a:prstGeom prst="rect">
            <a:avLst/>
          </a:prstGeom>
          <a:solidFill>
            <a:srgbClr val="0048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3" name="TextBox 33"/>
          <p:cNvSpPr txBox="1"/>
          <p:nvPr/>
        </p:nvSpPr>
        <p:spPr>
          <a:xfrm>
            <a:off x="10287000" y="4838700"/>
            <a:ext cx="6932770" cy="163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38649"/>
              </a:lnSpc>
            </a:pPr>
            <a:r>
              <a:rPr lang="en-US" sz="4021" dirty="0">
                <a:solidFill>
                  <a:srgbClr val="004876"/>
                </a:solidFill>
                <a:latin typeface="Raleway 2"/>
              </a:rPr>
              <a:t>Further Pre-Design Refinement</a:t>
            </a:r>
            <a:endParaRPr lang="en-US"/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82A3CE-4CDB-65CC-E705-853B562F55AD}"/>
              </a:ext>
            </a:extLst>
          </p:cNvPr>
          <p:cNvSpPr txBox="1">
            <a:spLocks/>
          </p:cNvSpPr>
          <p:nvPr/>
        </p:nvSpPr>
        <p:spPr>
          <a:xfrm>
            <a:off x="978305" y="1439977"/>
            <a:ext cx="7860895" cy="8535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Staff are assessing the costs and constraints for four options</a:t>
            </a:r>
          </a:p>
          <a:p>
            <a:pPr marL="0" indent="0">
              <a:buNone/>
            </a:pPr>
            <a:endParaRPr lang="en-US" sz="900" dirty="0">
              <a:solidFill>
                <a:schemeClr val="bg1"/>
              </a:solidFill>
            </a:endParaRPr>
          </a:p>
          <a:p>
            <a:pPr marL="514350" indent="-514350" algn="l" fontAlgn="base">
              <a:buFont typeface="+mj-lt"/>
              <a:buAutoNum type="arabicPeriod" startAt="2"/>
            </a:pPr>
            <a:r>
              <a:rPr lang="en-US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2-foot-wide raised median-buffered bike lanes on either side of Mass St with medians recessed away from driveways as far as needed to pull in/pull out to collect solid waste receptacles at driveways.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948467-E575-66D8-2558-03CEE7039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7" y="4771926"/>
            <a:ext cx="9201150" cy="2600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9BCBCA-8A07-C02E-01DB-741A839D2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87" y="7479442"/>
            <a:ext cx="9201150" cy="254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33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109816" y="1028700"/>
            <a:ext cx="7149484" cy="319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37931"/>
              </a:lnSpc>
            </a:pPr>
            <a:r>
              <a:rPr lang="en-US" sz="7900" dirty="0">
                <a:solidFill>
                  <a:srgbClr val="004876"/>
                </a:solidFill>
                <a:latin typeface="Raleway 1"/>
              </a:rPr>
              <a:t>Staff response to Commission</a:t>
            </a:r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114300" y="24848"/>
            <a:ext cx="9448800" cy="10287000"/>
          </a:xfrm>
          <a:prstGeom prst="rect">
            <a:avLst/>
          </a:prstGeom>
          <a:solidFill>
            <a:srgbClr val="0048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3" name="TextBox 33"/>
          <p:cNvSpPr txBox="1"/>
          <p:nvPr/>
        </p:nvSpPr>
        <p:spPr>
          <a:xfrm>
            <a:off x="10287000" y="4838700"/>
            <a:ext cx="6932770" cy="163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38649"/>
              </a:lnSpc>
            </a:pPr>
            <a:r>
              <a:rPr lang="en-US" sz="4021" dirty="0">
                <a:solidFill>
                  <a:srgbClr val="004876"/>
                </a:solidFill>
                <a:latin typeface="Raleway 2"/>
              </a:rPr>
              <a:t>Further Pre-Design Refinement</a:t>
            </a:r>
            <a:endParaRPr lang="en-US"/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82A3CE-4CDB-65CC-E705-853B562F55AD}"/>
              </a:ext>
            </a:extLst>
          </p:cNvPr>
          <p:cNvSpPr txBox="1">
            <a:spLocks/>
          </p:cNvSpPr>
          <p:nvPr/>
        </p:nvSpPr>
        <p:spPr>
          <a:xfrm>
            <a:off x="978305" y="1439977"/>
            <a:ext cx="7860895" cy="8535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Staff are assessing the costs and constraints for four options</a:t>
            </a:r>
          </a:p>
          <a:p>
            <a:pPr marL="0" indent="0">
              <a:buNone/>
            </a:pPr>
            <a:endParaRPr lang="en-US" sz="900" dirty="0">
              <a:solidFill>
                <a:schemeClr val="bg1"/>
              </a:solidFill>
            </a:endParaRPr>
          </a:p>
          <a:p>
            <a:pPr marL="514350" indent="-514350" algn="l" fontAlgn="base">
              <a:buFont typeface="+mj-lt"/>
              <a:buAutoNum type="arabicPeriod" startAt="3"/>
            </a:pPr>
            <a:r>
              <a:rPr lang="en-US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3-foot-wide raised median-buffered bike lanes on either side of Mass St with placement of solid waste receptacles within the median zone for collection from the travel lane.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9FF900-61E6-39A4-BB84-7FCCF9DFC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762500"/>
            <a:ext cx="9182100" cy="2657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29F0F2-1EEC-8647-5D21-77844227D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7540272"/>
            <a:ext cx="9182100" cy="253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34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109816" y="1028700"/>
            <a:ext cx="7149484" cy="319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37931"/>
              </a:lnSpc>
            </a:pPr>
            <a:r>
              <a:rPr lang="en-US" sz="7900" dirty="0">
                <a:solidFill>
                  <a:srgbClr val="004876"/>
                </a:solidFill>
                <a:latin typeface="Raleway 1"/>
              </a:rPr>
              <a:t>Staff response to Commission</a:t>
            </a:r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9448800" cy="10287000"/>
          </a:xfrm>
          <a:prstGeom prst="rect">
            <a:avLst/>
          </a:prstGeom>
          <a:solidFill>
            <a:srgbClr val="0048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3" name="TextBox 33"/>
          <p:cNvSpPr txBox="1"/>
          <p:nvPr/>
        </p:nvSpPr>
        <p:spPr>
          <a:xfrm>
            <a:off x="10287000" y="4838700"/>
            <a:ext cx="6932770" cy="163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38649"/>
              </a:lnSpc>
            </a:pPr>
            <a:r>
              <a:rPr lang="en-US" sz="4021" dirty="0">
                <a:solidFill>
                  <a:srgbClr val="004876"/>
                </a:solidFill>
                <a:latin typeface="Raleway 2"/>
              </a:rPr>
              <a:t>Further Pre-Design Refinement</a:t>
            </a:r>
            <a:endParaRPr lang="en-US"/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82A3CE-4CDB-65CC-E705-853B562F55AD}"/>
              </a:ext>
            </a:extLst>
          </p:cNvPr>
          <p:cNvSpPr txBox="1">
            <a:spLocks/>
          </p:cNvSpPr>
          <p:nvPr/>
        </p:nvSpPr>
        <p:spPr>
          <a:xfrm>
            <a:off x="978305" y="1439977"/>
            <a:ext cx="7860895" cy="8535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Staff are assessing the costs and constraints for four options</a:t>
            </a:r>
          </a:p>
          <a:p>
            <a:pPr marL="0" indent="0">
              <a:buNone/>
            </a:pPr>
            <a:endParaRPr lang="en-US" sz="900" dirty="0">
              <a:solidFill>
                <a:schemeClr val="bg1"/>
              </a:solidFill>
            </a:endParaRPr>
          </a:p>
          <a:p>
            <a:pPr marL="514350" indent="-514350" algn="l" fontAlgn="base">
              <a:buFont typeface="+mj-lt"/>
              <a:buAutoNum type="arabicPeriod" startAt="4"/>
            </a:pPr>
            <a:r>
              <a:rPr lang="en-US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Two-way </a:t>
            </a:r>
            <a:r>
              <a:rPr lang="en-US" b="0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cycletrack</a:t>
            </a:r>
            <a:r>
              <a:rPr lang="en-US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on one side of Mass St with a 4-foot-wide raised bicycle lane median with solid waste receptacles placed in the median zone for collection from the lane.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1DDE31-C45B-6023-F998-BB9517183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" y="4914900"/>
            <a:ext cx="9220200" cy="259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C51894-0500-B8A4-807C-478DB9023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99" y="7619945"/>
            <a:ext cx="9215438" cy="243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75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109816" y="1028700"/>
            <a:ext cx="7149484" cy="319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37931"/>
              </a:lnSpc>
            </a:pPr>
            <a:r>
              <a:rPr lang="en-US" sz="7900" dirty="0">
                <a:solidFill>
                  <a:srgbClr val="004876"/>
                </a:solidFill>
                <a:latin typeface="Raleway 1"/>
              </a:rPr>
              <a:t>Staff response to Commission</a:t>
            </a:r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9448800" cy="10287000"/>
          </a:xfrm>
          <a:prstGeom prst="rect">
            <a:avLst/>
          </a:prstGeom>
          <a:solidFill>
            <a:srgbClr val="0048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3" name="TextBox 33"/>
          <p:cNvSpPr txBox="1"/>
          <p:nvPr/>
        </p:nvSpPr>
        <p:spPr>
          <a:xfrm>
            <a:off x="10287000" y="4838700"/>
            <a:ext cx="6932770" cy="163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38649"/>
              </a:lnSpc>
            </a:pPr>
            <a:r>
              <a:rPr lang="en-US" sz="4021" dirty="0">
                <a:solidFill>
                  <a:srgbClr val="004876"/>
                </a:solidFill>
                <a:latin typeface="Raleway 2"/>
              </a:rPr>
              <a:t>Further Pre-Design Refinement</a:t>
            </a:r>
            <a:endParaRPr lang="en-US"/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1121C6-0CD5-2428-98D6-3543E34D54A6}"/>
              </a:ext>
            </a:extLst>
          </p:cNvPr>
          <p:cNvSpPr txBox="1">
            <a:spLocks/>
          </p:cNvSpPr>
          <p:nvPr/>
        </p:nvSpPr>
        <p:spPr>
          <a:xfrm>
            <a:off x="749705" y="1428511"/>
            <a:ext cx="7937095" cy="4934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chemeClr val="bg1"/>
                </a:solidFill>
              </a:rPr>
              <a:t>Options 1 through 3 follow the Concept Design Study.  Option 4, a </a:t>
            </a:r>
            <a:r>
              <a:rPr lang="en-US" sz="2600" dirty="0" err="1">
                <a:solidFill>
                  <a:schemeClr val="bg1"/>
                </a:solidFill>
              </a:rPr>
              <a:t>cycletrack</a:t>
            </a:r>
            <a:r>
              <a:rPr lang="en-US" sz="2600" dirty="0">
                <a:solidFill>
                  <a:schemeClr val="bg1"/>
                </a:solidFill>
              </a:rPr>
              <a:t>, does not but is an on-street bicycle lane facility and best meets Municipal Services and Operations (MSO) constraints. 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2600" dirty="0">
                <a:solidFill>
                  <a:schemeClr val="bg1"/>
                </a:solidFill>
              </a:rPr>
              <a:t>Other jurisdictions use </a:t>
            </a:r>
            <a:r>
              <a:rPr lang="en-US" sz="2600" dirty="0" err="1">
                <a:solidFill>
                  <a:schemeClr val="bg1"/>
                </a:solidFill>
              </a:rPr>
              <a:t>cycletracks</a:t>
            </a:r>
            <a:r>
              <a:rPr lang="en-US" sz="2600" dirty="0">
                <a:solidFill>
                  <a:schemeClr val="bg1"/>
                </a:solidFill>
              </a:rPr>
              <a:t> as they are wide enough to be maintained with standard equipment and allow placement of waste carts in the median zone.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0" i="0" dirty="0">
              <a:solidFill>
                <a:schemeClr val="bg1"/>
              </a:solidFill>
              <a:effectLst/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F9483F-48C3-E629-8A7A-48202C079D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56" r="17122" b="14581"/>
          <a:stretch/>
        </p:blipFill>
        <p:spPr>
          <a:xfrm>
            <a:off x="228600" y="5308153"/>
            <a:ext cx="5454552" cy="3188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9B0D3C-EA0E-1B39-6876-0BF56EE4A6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33" r="12018"/>
          <a:stretch/>
        </p:blipFill>
        <p:spPr>
          <a:xfrm>
            <a:off x="5899457" y="5285600"/>
            <a:ext cx="3320743" cy="321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93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6"/>
          <p:cNvSpPr txBox="1"/>
          <p:nvPr/>
        </p:nvSpPr>
        <p:spPr>
          <a:xfrm>
            <a:off x="1028700" y="1028700"/>
            <a:ext cx="7663806" cy="1481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37931"/>
              </a:lnSpc>
            </a:pPr>
            <a:r>
              <a:rPr lang="en-US" sz="7700" dirty="0">
                <a:solidFill>
                  <a:srgbClr val="FFFFFF"/>
                </a:solidFill>
                <a:latin typeface="Raleway 1"/>
              </a:rPr>
              <a:t>Project Impetus</a:t>
            </a:r>
            <a:endParaRPr lang="en-US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CD25646-9CBE-84A9-67F1-F856595A86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288" b="3526"/>
          <a:stretch/>
        </p:blipFill>
        <p:spPr>
          <a:xfrm>
            <a:off x="10244505" y="2171700"/>
            <a:ext cx="6367095" cy="6254747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0F145698-6CF1-2588-32EE-E2FE4F77D2B9}"/>
              </a:ext>
            </a:extLst>
          </p:cNvPr>
          <p:cNvGrpSpPr/>
          <p:nvPr/>
        </p:nvGrpSpPr>
        <p:grpSpPr>
          <a:xfrm>
            <a:off x="1028700" y="2857500"/>
            <a:ext cx="7663810" cy="982554"/>
            <a:chOff x="0" y="0"/>
            <a:chExt cx="10218413" cy="1310072"/>
          </a:xfrm>
        </p:grpSpPr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7E591FF0-12C0-8050-D653-80CEC9D1B8C3}"/>
                </a:ext>
              </a:extLst>
            </p:cNvPr>
            <p:cNvSpPr txBox="1"/>
            <p:nvPr/>
          </p:nvSpPr>
          <p:spPr>
            <a:xfrm>
              <a:off x="2229340" y="211171"/>
              <a:ext cx="7989073" cy="1041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83153"/>
                </a:lnSpc>
              </a:pPr>
              <a:r>
                <a:rPr lang="en-US" sz="3200" b="1" dirty="0">
                  <a:solidFill>
                    <a:srgbClr val="F4B223"/>
                  </a:solidFill>
                  <a:latin typeface="Rubik"/>
                </a:rPr>
                <a:t>Lawrence Bikes Plan</a:t>
              </a:r>
              <a:endParaRPr lang="en-US"/>
            </a:p>
          </p:txBody>
        </p:sp>
        <p:sp>
          <p:nvSpPr>
            <p:cNvPr id="17" name="AutoShape 5">
              <a:extLst>
                <a:ext uri="{FF2B5EF4-FFF2-40B4-BE49-F238E27FC236}">
                  <a16:creationId xmlns:a16="http://schemas.microsoft.com/office/drawing/2014/main" id="{E22685C3-38DF-92C6-9C4A-7344B8CD4C13}"/>
                </a:ext>
              </a:extLst>
            </p:cNvPr>
            <p:cNvSpPr/>
            <p:nvPr/>
          </p:nvSpPr>
          <p:spPr>
            <a:xfrm rot="-10800000">
              <a:off x="0" y="0"/>
              <a:ext cx="1421555" cy="1310072"/>
            </a:xfrm>
            <a:prstGeom prst="rect">
              <a:avLst/>
            </a:prstGeom>
            <a:solidFill>
              <a:srgbClr val="FFFFFF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2A4AEE9C-5C5F-19DB-8938-81F45B15C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6659" y="220917"/>
              <a:ext cx="868237" cy="868237"/>
            </a:xfrm>
            <a:prstGeom prst="rect">
              <a:avLst/>
            </a:prstGeom>
          </p:spPr>
        </p:pic>
      </p:grpSp>
      <p:grpSp>
        <p:nvGrpSpPr>
          <p:cNvPr id="25" name="Group 7">
            <a:extLst>
              <a:ext uri="{FF2B5EF4-FFF2-40B4-BE49-F238E27FC236}">
                <a16:creationId xmlns:a16="http://schemas.microsoft.com/office/drawing/2014/main" id="{49DC5D68-BD2F-3DE6-F1F5-54F2D8EDC244}"/>
              </a:ext>
            </a:extLst>
          </p:cNvPr>
          <p:cNvGrpSpPr/>
          <p:nvPr/>
        </p:nvGrpSpPr>
        <p:grpSpPr>
          <a:xfrm>
            <a:off x="1028700" y="4263562"/>
            <a:ext cx="8255100" cy="992636"/>
            <a:chOff x="0" y="0"/>
            <a:chExt cx="11006800" cy="1323515"/>
          </a:xfrm>
        </p:grpSpPr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6D8FFE45-4DC6-E288-5808-7DEE414BE682}"/>
                </a:ext>
              </a:extLst>
            </p:cNvPr>
            <p:cNvSpPr txBox="1"/>
            <p:nvPr/>
          </p:nvSpPr>
          <p:spPr>
            <a:xfrm>
              <a:off x="2229341" y="279127"/>
              <a:ext cx="8777459" cy="10443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83153"/>
                </a:lnSpc>
              </a:pPr>
              <a:r>
                <a:rPr lang="en-US" sz="3200" dirty="0">
                  <a:solidFill>
                    <a:srgbClr val="FFFFFF"/>
                  </a:solidFill>
                  <a:latin typeface="Rubik"/>
                </a:rPr>
                <a:t>Lawrence Pedestrian Plan</a:t>
              </a:r>
              <a:endParaRPr lang="en-US"/>
            </a:p>
          </p:txBody>
        </p:sp>
        <p:sp>
          <p:nvSpPr>
            <p:cNvPr id="27" name="AutoShape 9">
              <a:extLst>
                <a:ext uri="{FF2B5EF4-FFF2-40B4-BE49-F238E27FC236}">
                  <a16:creationId xmlns:a16="http://schemas.microsoft.com/office/drawing/2014/main" id="{44FB16D8-216D-AC61-62D2-0C156D77ECB4}"/>
                </a:ext>
              </a:extLst>
            </p:cNvPr>
            <p:cNvSpPr/>
            <p:nvPr/>
          </p:nvSpPr>
          <p:spPr>
            <a:xfrm rot="-10800000">
              <a:off x="0" y="0"/>
              <a:ext cx="1421555" cy="1310072"/>
            </a:xfrm>
            <a:prstGeom prst="rect">
              <a:avLst/>
            </a:prstGeom>
            <a:solidFill>
              <a:srgbClr val="FFFFFF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8" name="Picture 10">
              <a:extLst>
                <a:ext uri="{FF2B5EF4-FFF2-40B4-BE49-F238E27FC236}">
                  <a16:creationId xmlns:a16="http://schemas.microsoft.com/office/drawing/2014/main" id="{3FDB10BD-D7E7-5773-C25A-390131637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6659" y="220917"/>
              <a:ext cx="868237" cy="868237"/>
            </a:xfrm>
            <a:prstGeom prst="rect">
              <a:avLst/>
            </a:prstGeom>
          </p:spPr>
        </p:pic>
      </p:grpSp>
      <p:grpSp>
        <p:nvGrpSpPr>
          <p:cNvPr id="29" name="Group 11">
            <a:extLst>
              <a:ext uri="{FF2B5EF4-FFF2-40B4-BE49-F238E27FC236}">
                <a16:creationId xmlns:a16="http://schemas.microsoft.com/office/drawing/2014/main" id="{540DFF6C-911A-3A43-D5AC-0DFF154C4D8F}"/>
              </a:ext>
            </a:extLst>
          </p:cNvPr>
          <p:cNvGrpSpPr/>
          <p:nvPr/>
        </p:nvGrpSpPr>
        <p:grpSpPr>
          <a:xfrm>
            <a:off x="1028700" y="5635164"/>
            <a:ext cx="8039100" cy="982554"/>
            <a:chOff x="0" y="0"/>
            <a:chExt cx="9756043" cy="1310072"/>
          </a:xfrm>
        </p:grpSpPr>
        <p:sp>
          <p:nvSpPr>
            <p:cNvPr id="30" name="TextBox 12">
              <a:extLst>
                <a:ext uri="{FF2B5EF4-FFF2-40B4-BE49-F238E27FC236}">
                  <a16:creationId xmlns:a16="http://schemas.microsoft.com/office/drawing/2014/main" id="{08F0467B-8865-D829-1CC5-C24ED8BD94A2}"/>
                </a:ext>
              </a:extLst>
            </p:cNvPr>
            <p:cNvSpPr txBox="1"/>
            <p:nvPr/>
          </p:nvSpPr>
          <p:spPr>
            <a:xfrm>
              <a:off x="2029102" y="168803"/>
              <a:ext cx="7726941" cy="10443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83153"/>
                </a:lnSpc>
              </a:pPr>
              <a:r>
                <a:rPr lang="en-US" sz="3200" dirty="0">
                  <a:solidFill>
                    <a:schemeClr val="bg1"/>
                  </a:solidFill>
                  <a:latin typeface="Rubik"/>
                </a:rPr>
                <a:t>Community Input</a:t>
              </a:r>
              <a:endParaRPr lang="en-US"/>
            </a:p>
          </p:txBody>
        </p:sp>
        <p:sp>
          <p:nvSpPr>
            <p:cNvPr id="31" name="AutoShape 13">
              <a:extLst>
                <a:ext uri="{FF2B5EF4-FFF2-40B4-BE49-F238E27FC236}">
                  <a16:creationId xmlns:a16="http://schemas.microsoft.com/office/drawing/2014/main" id="{667509F6-623D-42B9-B51B-BB010BA28DA0}"/>
                </a:ext>
              </a:extLst>
            </p:cNvPr>
            <p:cNvSpPr/>
            <p:nvPr/>
          </p:nvSpPr>
          <p:spPr>
            <a:xfrm rot="-10800000">
              <a:off x="0" y="0"/>
              <a:ext cx="1421555" cy="1310072"/>
            </a:xfrm>
            <a:prstGeom prst="rect">
              <a:avLst/>
            </a:prstGeom>
            <a:solidFill>
              <a:srgbClr val="FFFFFF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84F361EA-86EB-983D-7F2C-E374364DC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6659" y="220917"/>
              <a:ext cx="868237" cy="868237"/>
            </a:xfrm>
            <a:prstGeom prst="rect">
              <a:avLst/>
            </a:prstGeom>
          </p:spPr>
        </p:pic>
      </p:grpSp>
      <p:grpSp>
        <p:nvGrpSpPr>
          <p:cNvPr id="33" name="Group 11">
            <a:extLst>
              <a:ext uri="{FF2B5EF4-FFF2-40B4-BE49-F238E27FC236}">
                <a16:creationId xmlns:a16="http://schemas.microsoft.com/office/drawing/2014/main" id="{C0F6E533-F85D-F149-9187-242E02D2D9FE}"/>
              </a:ext>
            </a:extLst>
          </p:cNvPr>
          <p:cNvGrpSpPr/>
          <p:nvPr/>
        </p:nvGrpSpPr>
        <p:grpSpPr>
          <a:xfrm>
            <a:off x="1044409" y="7056546"/>
            <a:ext cx="8632991" cy="982554"/>
            <a:chOff x="0" y="0"/>
            <a:chExt cx="10476773" cy="1310072"/>
          </a:xfrm>
        </p:grpSpPr>
        <p:sp>
          <p:nvSpPr>
            <p:cNvPr id="34" name="TextBox 12">
              <a:extLst>
                <a:ext uri="{FF2B5EF4-FFF2-40B4-BE49-F238E27FC236}">
                  <a16:creationId xmlns:a16="http://schemas.microsoft.com/office/drawing/2014/main" id="{BB1F6509-91C1-D3B8-C945-E6B037CBE301}"/>
                </a:ext>
              </a:extLst>
            </p:cNvPr>
            <p:cNvSpPr txBox="1"/>
            <p:nvPr/>
          </p:nvSpPr>
          <p:spPr>
            <a:xfrm>
              <a:off x="2029102" y="192472"/>
              <a:ext cx="8447671" cy="10443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83153"/>
                </a:lnSpc>
              </a:pPr>
              <a:r>
                <a:rPr lang="en-US" sz="3200" dirty="0">
                  <a:solidFill>
                    <a:srgbClr val="FFFFFF"/>
                  </a:solidFill>
                  <a:latin typeface="Rubik"/>
                </a:rPr>
                <a:t>Multimodal Improvements Study</a:t>
              </a:r>
              <a:endParaRPr lang="en-US"/>
            </a:p>
          </p:txBody>
        </p:sp>
        <p:sp>
          <p:nvSpPr>
            <p:cNvPr id="35" name="AutoShape 13">
              <a:extLst>
                <a:ext uri="{FF2B5EF4-FFF2-40B4-BE49-F238E27FC236}">
                  <a16:creationId xmlns:a16="http://schemas.microsoft.com/office/drawing/2014/main" id="{0047B9FD-B61A-BB6F-F49B-5686D76FC14A}"/>
                </a:ext>
              </a:extLst>
            </p:cNvPr>
            <p:cNvSpPr/>
            <p:nvPr/>
          </p:nvSpPr>
          <p:spPr>
            <a:xfrm rot="-10800000">
              <a:off x="0" y="0"/>
              <a:ext cx="1421555" cy="1310072"/>
            </a:xfrm>
            <a:prstGeom prst="rect">
              <a:avLst/>
            </a:prstGeom>
            <a:solidFill>
              <a:srgbClr val="FFFFFF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36" name="Picture 14">
              <a:extLst>
                <a:ext uri="{FF2B5EF4-FFF2-40B4-BE49-F238E27FC236}">
                  <a16:creationId xmlns:a16="http://schemas.microsoft.com/office/drawing/2014/main" id="{92A69495-9EE1-7723-1EB4-A50119779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6659" y="220917"/>
              <a:ext cx="868237" cy="868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34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109816" y="1028700"/>
            <a:ext cx="7149484" cy="319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37931"/>
              </a:lnSpc>
            </a:pPr>
            <a:r>
              <a:rPr lang="en-US" sz="7900" dirty="0">
                <a:solidFill>
                  <a:srgbClr val="004876"/>
                </a:solidFill>
                <a:latin typeface="Raleway 1"/>
              </a:rPr>
              <a:t>Staff response to Commission</a:t>
            </a:r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9448800" cy="10287000"/>
          </a:xfrm>
          <a:prstGeom prst="rect">
            <a:avLst/>
          </a:prstGeom>
          <a:solidFill>
            <a:srgbClr val="0048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3" name="TextBox 33"/>
          <p:cNvSpPr txBox="1"/>
          <p:nvPr/>
        </p:nvSpPr>
        <p:spPr>
          <a:xfrm>
            <a:off x="10287000" y="4838700"/>
            <a:ext cx="6932770" cy="163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38649"/>
              </a:lnSpc>
            </a:pPr>
            <a:r>
              <a:rPr lang="en-US" sz="4021" dirty="0">
                <a:solidFill>
                  <a:srgbClr val="004876"/>
                </a:solidFill>
                <a:latin typeface="Raleway 2"/>
              </a:rPr>
              <a:t>Further Pre-Design Refinement</a:t>
            </a:r>
            <a:endParaRPr lang="en-US"/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82A3CE-4CDB-65CC-E705-853B562F55AD}"/>
              </a:ext>
            </a:extLst>
          </p:cNvPr>
          <p:cNvSpPr txBox="1">
            <a:spLocks/>
          </p:cNvSpPr>
          <p:nvPr/>
        </p:nvSpPr>
        <p:spPr>
          <a:xfrm>
            <a:off x="1206905" y="1439977"/>
            <a:ext cx="7860895" cy="8535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MSO Constraints include:</a:t>
            </a:r>
          </a:p>
          <a:p>
            <a:pPr marL="0" indent="0">
              <a:buNone/>
            </a:pPr>
            <a:endParaRPr lang="en-US" sz="900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Construction funding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Debris and leaf sweeping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Snow plowing 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Solid waste placement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Solid waste collection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Driveway access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Automobile/bicycle conflict points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Equipment procurement and logistics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Maintenance frequency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Personnel requirements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Curb and lane re-constructability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Flexibility for adjustment 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Aesthetics</a:t>
            </a:r>
          </a:p>
          <a:p>
            <a:pPr marL="514350" indent="-514350"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645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109816" y="1028700"/>
            <a:ext cx="7149484" cy="319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37931"/>
              </a:lnSpc>
            </a:pPr>
            <a:r>
              <a:rPr lang="en-US" sz="7900" dirty="0">
                <a:solidFill>
                  <a:srgbClr val="004876"/>
                </a:solidFill>
                <a:latin typeface="Raleway 1"/>
              </a:rPr>
              <a:t>Staff response to Commission</a:t>
            </a:r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9448800" cy="10287000"/>
          </a:xfrm>
          <a:prstGeom prst="rect">
            <a:avLst/>
          </a:prstGeom>
          <a:solidFill>
            <a:srgbClr val="0048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3" name="TextBox 33"/>
          <p:cNvSpPr txBox="1"/>
          <p:nvPr/>
        </p:nvSpPr>
        <p:spPr>
          <a:xfrm>
            <a:off x="10287000" y="4838700"/>
            <a:ext cx="6932770" cy="163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38649"/>
              </a:lnSpc>
            </a:pPr>
            <a:r>
              <a:rPr lang="en-US" sz="4021" dirty="0">
                <a:solidFill>
                  <a:srgbClr val="004876"/>
                </a:solidFill>
                <a:latin typeface="Raleway 2"/>
              </a:rPr>
              <a:t>Further Pre-Design Refinement</a:t>
            </a:r>
            <a:endParaRPr lang="en-US"/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82A3CE-4CDB-65CC-E705-853B562F55AD}"/>
              </a:ext>
            </a:extLst>
          </p:cNvPr>
          <p:cNvSpPr txBox="1">
            <a:spLocks/>
          </p:cNvSpPr>
          <p:nvPr/>
        </p:nvSpPr>
        <p:spPr>
          <a:xfrm>
            <a:off x="978305" y="1439977"/>
            <a:ext cx="7860895" cy="8535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Possible MSO Recommendations and Requests:</a:t>
            </a:r>
          </a:p>
          <a:p>
            <a:r>
              <a:rPr lang="en-US" dirty="0">
                <a:solidFill>
                  <a:schemeClr val="bg1"/>
                </a:solidFill>
              </a:rPr>
              <a:t>Build protected bicycle lanes with parking blocks and vertical delineators with bike/ped funding if grant is not awarded or as a stage 1 to assess functionality before hardscaping.</a:t>
            </a:r>
          </a:p>
          <a:p>
            <a:r>
              <a:rPr lang="en-US" dirty="0">
                <a:solidFill>
                  <a:schemeClr val="bg1"/>
                </a:solidFill>
              </a:rPr>
              <a:t>Because the community asked for physical bicycle lane protection, a </a:t>
            </a:r>
            <a:r>
              <a:rPr lang="en-US" dirty="0" err="1">
                <a:solidFill>
                  <a:schemeClr val="bg1"/>
                </a:solidFill>
              </a:rPr>
              <a:t>cycletrack</a:t>
            </a:r>
            <a:r>
              <a:rPr lang="en-US" dirty="0">
                <a:solidFill>
                  <a:schemeClr val="bg1"/>
                </a:solidFill>
              </a:rPr>
              <a:t> would be the preferred way to meet this request for MSO Operations and Maintenance.</a:t>
            </a:r>
          </a:p>
          <a:p>
            <a:r>
              <a:rPr lang="en-US" dirty="0">
                <a:solidFill>
                  <a:schemeClr val="bg1"/>
                </a:solidFill>
              </a:rPr>
              <a:t>Additional funding to MSO for added equipment, personnel, increased maintenance frequency, and long-term added curb and road maintenance for protected bicycle lanes.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813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30480" y="14758"/>
            <a:ext cx="5151358" cy="10272241"/>
          </a:xfrm>
          <a:prstGeom prst="rect">
            <a:avLst/>
          </a:prstGeom>
          <a:solidFill>
            <a:srgbClr val="E0592A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197336" y="952500"/>
            <a:ext cx="15469379" cy="17389825"/>
            <a:chOff x="0" y="-796925"/>
            <a:chExt cx="12427296" cy="23186428"/>
          </a:xfrm>
        </p:grpSpPr>
        <p:sp>
          <p:nvSpPr>
            <p:cNvPr id="7" name="TextBox 7"/>
            <p:cNvSpPr txBox="1"/>
            <p:nvPr/>
          </p:nvSpPr>
          <p:spPr>
            <a:xfrm>
              <a:off x="1961345" y="-796925"/>
              <a:ext cx="10465951" cy="231864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64199"/>
                </a:lnSpc>
              </a:pPr>
              <a:r>
                <a:rPr lang="en-US" sz="3799" dirty="0">
                  <a:solidFill>
                    <a:srgbClr val="004876"/>
                  </a:solidFill>
                  <a:latin typeface="Raleway 1" panose="020B0604020202020204" charset="0"/>
                </a:rPr>
                <a:t>Opportunities for additional public comment</a:t>
              </a:r>
              <a:endParaRPr lang="en-US"/>
            </a:p>
            <a:p>
              <a:pPr>
                <a:lnSpc>
                  <a:spcPct val="164199"/>
                </a:lnSpc>
              </a:pPr>
              <a:r>
                <a:rPr lang="en-US" sz="3799" dirty="0">
                  <a:solidFill>
                    <a:srgbClr val="004876"/>
                  </a:solidFill>
                  <a:latin typeface="Raleway 1" panose="020B0604020202020204" charset="0"/>
                </a:rPr>
                <a:t>MMTC: June 3, 2024</a:t>
              </a:r>
            </a:p>
            <a:p>
              <a:pPr>
                <a:lnSpc>
                  <a:spcPct val="153936"/>
                </a:lnSpc>
              </a:pPr>
              <a:r>
                <a:rPr lang="en-US" sz="4000" dirty="0">
                  <a:solidFill>
                    <a:srgbClr val="004876"/>
                  </a:solidFill>
                  <a:latin typeface="Rubik" pitchFamily="2" charset="-79"/>
                  <a:cs typeface="Rubik" pitchFamily="2" charset="-79"/>
                </a:rPr>
                <a:t>Present options and discuss constraints with MMTC seeking a recommendation</a:t>
              </a:r>
            </a:p>
            <a:p>
              <a:pPr>
                <a:lnSpc>
                  <a:spcPct val="153936"/>
                </a:lnSpc>
              </a:pPr>
              <a:endParaRPr lang="en-US" sz="4000" dirty="0">
                <a:solidFill>
                  <a:srgbClr val="004876"/>
                </a:solidFill>
                <a:latin typeface="Raleway 1" panose="020B0604020202020204" charset="0"/>
              </a:endParaRPr>
            </a:p>
            <a:p>
              <a:pPr>
                <a:lnSpc>
                  <a:spcPct val="219909"/>
                </a:lnSpc>
              </a:pPr>
              <a:r>
                <a:rPr lang="en-US" sz="4000" dirty="0">
                  <a:solidFill>
                    <a:srgbClr val="004876"/>
                  </a:solidFill>
                  <a:latin typeface="Raleway 1" panose="020B0604020202020204" charset="0"/>
                </a:rPr>
                <a:t>City Commission: TBD </a:t>
              </a:r>
              <a:r>
                <a:rPr lang="en-US" sz="2800" dirty="0">
                  <a:solidFill>
                    <a:srgbClr val="004876"/>
                  </a:solidFill>
                  <a:latin typeface="Raleway 1" panose="020B0604020202020204" charset="0"/>
                </a:rPr>
                <a:t>(Summer 2024)</a:t>
              </a:r>
            </a:p>
            <a:p>
              <a:pPr>
                <a:lnSpc>
                  <a:spcPct val="153936"/>
                </a:lnSpc>
              </a:pPr>
              <a:r>
                <a:rPr lang="en-US" sz="4000" dirty="0">
                  <a:solidFill>
                    <a:srgbClr val="004876"/>
                  </a:solidFill>
                  <a:latin typeface="Rubik" pitchFamily="2" charset="-79"/>
                  <a:cs typeface="Rubik" pitchFamily="2" charset="-79"/>
                </a:rPr>
                <a:t>Present options, discuss constraints, and make a recommendation seeking approval of options</a:t>
              </a:r>
            </a:p>
            <a:p>
              <a:pPr>
                <a:lnSpc>
                  <a:spcPct val="153936"/>
                </a:lnSpc>
              </a:pPr>
              <a:endParaRPr lang="en-US" sz="4000" dirty="0">
                <a:solidFill>
                  <a:srgbClr val="004876"/>
                </a:solidFill>
                <a:latin typeface="Raleway 1" panose="020B0604020202020204" charset="0"/>
              </a:endParaRPr>
            </a:p>
            <a:p>
              <a:pPr>
                <a:lnSpc>
                  <a:spcPct val="153936"/>
                </a:lnSpc>
              </a:pPr>
              <a:r>
                <a:rPr lang="en-US" sz="4000" dirty="0">
                  <a:solidFill>
                    <a:srgbClr val="004876"/>
                  </a:solidFill>
                  <a:latin typeface="Raleway 1" panose="020B0604020202020204" charset="0"/>
                </a:rPr>
                <a:t>Design Contract Award TBD Date</a:t>
              </a:r>
            </a:p>
            <a:p>
              <a:pPr>
                <a:lnSpc>
                  <a:spcPct val="153936"/>
                </a:lnSpc>
              </a:pPr>
              <a:r>
                <a:rPr lang="en-US" sz="4000" dirty="0">
                  <a:solidFill>
                    <a:srgbClr val="004876"/>
                  </a:solidFill>
                  <a:latin typeface="Rubik" pitchFamily="2" charset="-79"/>
                  <a:cs typeface="Rubik" pitchFamily="2" charset="-79"/>
                </a:rPr>
                <a:t>City Commission award of design contract following approved design options</a:t>
              </a:r>
            </a:p>
            <a:p>
              <a:pPr>
                <a:lnSpc>
                  <a:spcPct val="153936"/>
                </a:lnSpc>
              </a:pPr>
              <a:endParaRPr lang="en-US" sz="4000" dirty="0">
                <a:solidFill>
                  <a:srgbClr val="004876"/>
                </a:solidFill>
                <a:latin typeface="Raleway 2"/>
              </a:endParaRPr>
            </a:p>
            <a:p>
              <a:pPr>
                <a:lnSpc>
                  <a:spcPct val="153936"/>
                </a:lnSpc>
              </a:pPr>
              <a:endParaRPr lang="en-US" sz="4000" dirty="0">
                <a:solidFill>
                  <a:srgbClr val="004876"/>
                </a:solidFill>
                <a:latin typeface="Rubik"/>
                <a:cs typeface="Rubik"/>
              </a:endParaRPr>
            </a:p>
            <a:p>
              <a:pPr>
                <a:lnSpc>
                  <a:spcPct val="153936"/>
                </a:lnSpc>
              </a:pPr>
              <a:endParaRPr lang="en-US" sz="4000" dirty="0">
                <a:solidFill>
                  <a:srgbClr val="004876"/>
                </a:solidFill>
                <a:latin typeface="Raleway 2"/>
              </a:endParaRPr>
            </a:p>
            <a:p>
              <a:pPr>
                <a:lnSpc>
                  <a:spcPct val="153936"/>
                </a:lnSpc>
              </a:pPr>
              <a:endParaRPr lang="en-US" sz="4000" dirty="0">
                <a:solidFill>
                  <a:srgbClr val="004876"/>
                </a:solidFill>
                <a:latin typeface="Rubik"/>
                <a:cs typeface="Rubik"/>
              </a:endParaRPr>
            </a:p>
            <a:p>
              <a:pPr>
                <a:lnSpc>
                  <a:spcPct val="164199"/>
                </a:lnSpc>
              </a:pPr>
              <a:endParaRPr lang="en-US" sz="3799" dirty="0">
                <a:solidFill>
                  <a:srgbClr val="004876"/>
                </a:solidFill>
                <a:latin typeface="Raleway 2"/>
              </a:endParaRPr>
            </a:p>
            <a:p>
              <a:pPr>
                <a:lnSpc>
                  <a:spcPct val="164199"/>
                </a:lnSpc>
              </a:pPr>
              <a:endParaRPr lang="en-US" sz="3799" dirty="0">
                <a:solidFill>
                  <a:srgbClr val="004876"/>
                </a:solidFill>
                <a:latin typeface="Raleway 2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853064"/>
              <a:ext cx="9242552" cy="829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lnSpc>
                  <a:spcPct val="173628"/>
                </a:lnSpc>
                <a:buFont typeface="Arial" panose="020B0604020202020204" pitchFamily="34" charset="0"/>
                <a:buChar char="•"/>
              </a:pPr>
              <a:endParaRPr lang="en-US" sz="2668" dirty="0">
                <a:solidFill>
                  <a:srgbClr val="004876"/>
                </a:solidFill>
                <a:latin typeface="Rubik"/>
                <a:cs typeface="Rubik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01674" y="3180135"/>
            <a:ext cx="4526759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chemeClr val="bg1"/>
                </a:solidFill>
                <a:latin typeface="Raleway 1" panose="020B0604020202020204" charset="0"/>
              </a:rPr>
              <a:t>Next Steps</a:t>
            </a:r>
            <a:endParaRPr lang="en-US" sz="6600" dirty="0">
              <a:solidFill>
                <a:schemeClr val="bg1"/>
              </a:solidFill>
              <a:latin typeface="Raleway 1" panose="020B0604020202020204" charset="0"/>
            </a:endParaRPr>
          </a:p>
        </p:txBody>
      </p:sp>
      <p:grpSp>
        <p:nvGrpSpPr>
          <p:cNvPr id="16" name="Group 6">
            <a:extLst>
              <a:ext uri="{FF2B5EF4-FFF2-40B4-BE49-F238E27FC236}">
                <a16:creationId xmlns:a16="http://schemas.microsoft.com/office/drawing/2014/main" id="{B570A321-3FD0-3E98-F58C-1032278AF00D}"/>
              </a:ext>
            </a:extLst>
          </p:cNvPr>
          <p:cNvGrpSpPr/>
          <p:nvPr/>
        </p:nvGrpSpPr>
        <p:grpSpPr>
          <a:xfrm>
            <a:off x="3278884" y="7418085"/>
            <a:ext cx="13027916" cy="1521508"/>
            <a:chOff x="-1" y="-85725"/>
            <a:chExt cx="10465951" cy="2028676"/>
          </a:xfrm>
        </p:grpSpPr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323FD9C4-B05D-8E81-B744-3F8ABE20A0BE}"/>
                </a:ext>
              </a:extLst>
            </p:cNvPr>
            <p:cNvSpPr txBox="1"/>
            <p:nvPr/>
          </p:nvSpPr>
          <p:spPr>
            <a:xfrm>
              <a:off x="-1" y="-85725"/>
              <a:ext cx="10465951" cy="11142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64199"/>
                </a:lnSpc>
              </a:pPr>
              <a:endParaRPr lang="en-US" sz="3799" dirty="0">
                <a:solidFill>
                  <a:srgbClr val="004876"/>
                </a:solidFill>
                <a:latin typeface="Raleway 2"/>
              </a:endParaRPr>
            </a:p>
          </p:txBody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93F6A5F6-17D3-85D0-6E20-08C194E04E5B}"/>
                </a:ext>
              </a:extLst>
            </p:cNvPr>
            <p:cNvSpPr txBox="1"/>
            <p:nvPr/>
          </p:nvSpPr>
          <p:spPr>
            <a:xfrm>
              <a:off x="-1" y="1113066"/>
              <a:ext cx="10465951" cy="829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lnSpc>
                  <a:spcPct val="173628"/>
                </a:lnSpc>
                <a:buFont typeface="Arial" panose="020B0604020202020204" pitchFamily="34" charset="0"/>
                <a:buChar char="•"/>
              </a:pPr>
              <a:endParaRPr lang="en-US" sz="2668" dirty="0">
                <a:solidFill>
                  <a:srgbClr val="004876"/>
                </a:solidFill>
                <a:latin typeface="Rubik"/>
                <a:cs typeface="Rubik"/>
              </a:endParaRPr>
            </a:p>
          </p:txBody>
        </p:sp>
      </p:grpSp>
      <p:grpSp>
        <p:nvGrpSpPr>
          <p:cNvPr id="22" name="Group 6">
            <a:extLst>
              <a:ext uri="{FF2B5EF4-FFF2-40B4-BE49-F238E27FC236}">
                <a16:creationId xmlns:a16="http://schemas.microsoft.com/office/drawing/2014/main" id="{3CD0E38E-C74D-BAD5-124F-5F27585E4B61}"/>
              </a:ext>
            </a:extLst>
          </p:cNvPr>
          <p:cNvGrpSpPr/>
          <p:nvPr/>
        </p:nvGrpSpPr>
        <p:grpSpPr>
          <a:xfrm>
            <a:off x="3278884" y="3997127"/>
            <a:ext cx="13027916" cy="2076506"/>
            <a:chOff x="-1" y="-85725"/>
            <a:chExt cx="10465951" cy="2768674"/>
          </a:xfrm>
        </p:grpSpPr>
        <p:sp>
          <p:nvSpPr>
            <p:cNvPr id="23" name="TextBox 7">
              <a:extLst>
                <a:ext uri="{FF2B5EF4-FFF2-40B4-BE49-F238E27FC236}">
                  <a16:creationId xmlns:a16="http://schemas.microsoft.com/office/drawing/2014/main" id="{90DDAA1A-E18C-54F2-88A3-A01701AD8C52}"/>
                </a:ext>
              </a:extLst>
            </p:cNvPr>
            <p:cNvSpPr txBox="1"/>
            <p:nvPr/>
          </p:nvSpPr>
          <p:spPr>
            <a:xfrm>
              <a:off x="-1" y="-85725"/>
              <a:ext cx="10465951" cy="11142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64199"/>
                </a:lnSpc>
              </a:pPr>
              <a:endParaRPr lang="en-US" sz="3799" dirty="0">
                <a:solidFill>
                  <a:srgbClr val="004876"/>
                </a:solidFill>
                <a:latin typeface="Raleway 2"/>
              </a:endParaRPr>
            </a:p>
          </p:txBody>
        </p:sp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30164BB8-E3B9-E999-BE9C-10A31DCCB4AD}"/>
                </a:ext>
              </a:extLst>
            </p:cNvPr>
            <p:cNvSpPr txBox="1"/>
            <p:nvPr/>
          </p:nvSpPr>
          <p:spPr>
            <a:xfrm>
              <a:off x="0" y="1853064"/>
              <a:ext cx="9953752" cy="829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lnSpc>
                  <a:spcPct val="173628"/>
                </a:lnSpc>
                <a:buFont typeface="Arial" panose="020B0604020202020204" pitchFamily="34" charset="0"/>
                <a:buChar char="•"/>
              </a:pPr>
              <a:endParaRPr lang="en-US" sz="2668" dirty="0">
                <a:solidFill>
                  <a:srgbClr val="004876"/>
                </a:solidFill>
                <a:latin typeface="Rubik"/>
                <a:cs typeface="Rubi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9582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6CADB45-5AEF-5B58-455D-9929ED593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1" r="20969" b="9463"/>
          <a:stretch/>
        </p:blipFill>
        <p:spPr bwMode="auto">
          <a:xfrm>
            <a:off x="8560348" y="14759"/>
            <a:ext cx="909819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/>
          <p:nvPr/>
        </p:nvSpPr>
        <p:spPr>
          <a:xfrm rot="-10800000">
            <a:off x="0" y="0"/>
            <a:ext cx="8560347" cy="10287000"/>
          </a:xfrm>
          <a:prstGeom prst="rect">
            <a:avLst/>
          </a:prstGeom>
          <a:solidFill>
            <a:srgbClr val="004876"/>
          </a:solid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6772" y="876300"/>
            <a:ext cx="5934372" cy="281101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518113" y="4024491"/>
            <a:ext cx="5691689" cy="1975112"/>
            <a:chOff x="0" y="0"/>
            <a:chExt cx="7588918" cy="2633483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7588918" cy="2633483"/>
            </a:xfrm>
            <a:prstGeom prst="rect">
              <a:avLst/>
            </a:prstGeom>
            <a:solidFill>
              <a:srgbClr val="4197C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00203" y="761117"/>
              <a:ext cx="6388513" cy="13937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39198"/>
                </a:lnSpc>
              </a:pPr>
              <a:r>
                <a:rPr lang="en-US" sz="5399" dirty="0">
                  <a:solidFill>
                    <a:srgbClr val="FFFFFF"/>
                  </a:solidFill>
                  <a:latin typeface="Raleway 2"/>
                </a:rPr>
                <a:t>Questions?</a:t>
              </a:r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BBFB521-162E-246A-B559-D5803FB3783C}"/>
              </a:ext>
            </a:extLst>
          </p:cNvPr>
          <p:cNvSpPr txBox="1"/>
          <p:nvPr/>
        </p:nvSpPr>
        <p:spPr>
          <a:xfrm>
            <a:off x="486642" y="6594778"/>
            <a:ext cx="8179348" cy="319408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265968"/>
              </a:lnSpc>
            </a:pPr>
            <a:r>
              <a:rPr lang="en-US" sz="2800" dirty="0">
                <a:solidFill>
                  <a:srgbClr val="4197CB"/>
                </a:solidFill>
                <a:latin typeface="Raleway 1" panose="020B0604020202020204" charset="0"/>
              </a:rPr>
              <a:t>Contact: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FFFF"/>
                </a:solidFill>
                <a:latin typeface="Raleway 1" panose="020B0604020202020204" charset="0"/>
              </a:rPr>
              <a:t>Aaron Parker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FFFF"/>
                </a:solidFill>
                <a:latin typeface="Raleway 1" panose="020B0604020202020204" charset="0"/>
              </a:rPr>
              <a:t>Senior Project Engineer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FFFF"/>
                </a:solidFill>
                <a:latin typeface="Raleway 1" panose="020B0604020202020204" charset="0"/>
              </a:rPr>
              <a:t>aparker@lawrenceks.org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270AC182-CE9B-F583-0DBC-31C1C4E5C916}"/>
              </a:ext>
            </a:extLst>
          </p:cNvPr>
          <p:cNvSpPr txBox="1"/>
          <p:nvPr/>
        </p:nvSpPr>
        <p:spPr>
          <a:xfrm>
            <a:off x="8165400" y="8055876"/>
            <a:ext cx="4791385" cy="1045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9198"/>
              </a:lnSpc>
            </a:pPr>
            <a:r>
              <a:rPr lang="en-US" sz="5399" dirty="0">
                <a:solidFill>
                  <a:srgbClr val="FFFFFF"/>
                </a:solidFill>
                <a:latin typeface="Raleway 2"/>
              </a:rPr>
              <a:t>Thank You</a:t>
            </a:r>
            <a:endParaRPr lang="en-US"/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CFBB93DE-B5E8-E77F-8D85-70B34577ED01}"/>
              </a:ext>
            </a:extLst>
          </p:cNvPr>
          <p:cNvSpPr/>
          <p:nvPr/>
        </p:nvSpPr>
        <p:spPr>
          <a:xfrm>
            <a:off x="16993638" y="14759"/>
            <a:ext cx="456162" cy="10272241"/>
          </a:xfrm>
          <a:prstGeom prst="rect">
            <a:avLst/>
          </a:prstGeom>
          <a:solidFill>
            <a:srgbClr val="E0592A"/>
          </a:solidFill>
        </p:spPr>
        <p:txBody>
          <a:bodyPr/>
          <a:lstStyle/>
          <a:p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152540" y="4516873"/>
            <a:ext cx="4492077" cy="68450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6"/>
          <p:cNvSpPr txBox="1"/>
          <p:nvPr/>
        </p:nvSpPr>
        <p:spPr>
          <a:xfrm>
            <a:off x="1028700" y="1028700"/>
            <a:ext cx="7663806" cy="1481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37931"/>
              </a:lnSpc>
            </a:pPr>
            <a:r>
              <a:rPr lang="en-US" sz="7700" dirty="0">
                <a:solidFill>
                  <a:srgbClr val="FFFFFF"/>
                </a:solidFill>
                <a:latin typeface="Raleway 1"/>
              </a:rPr>
              <a:t>Project Impetus</a:t>
            </a:r>
            <a:endParaRPr lang="en-US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79E2138-644E-B4AE-59E0-572C5D1F36B3}"/>
              </a:ext>
            </a:extLst>
          </p:cNvPr>
          <p:cNvGrpSpPr/>
          <p:nvPr/>
        </p:nvGrpSpPr>
        <p:grpSpPr>
          <a:xfrm>
            <a:off x="10225723" y="2312417"/>
            <a:ext cx="6385877" cy="5867400"/>
            <a:chOff x="10045904" y="1909762"/>
            <a:chExt cx="7251496" cy="666273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81368A0-08DC-81B2-208D-3F1D4537F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45908" y="1909762"/>
              <a:ext cx="7251492" cy="666273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BD1CBEC-0BFE-FD96-88D5-E16314FE5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839" b="4211"/>
            <a:stretch/>
          </p:blipFill>
          <p:spPr>
            <a:xfrm>
              <a:off x="10045904" y="1909763"/>
              <a:ext cx="2831896" cy="21669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9" name="Group 3">
            <a:extLst>
              <a:ext uri="{FF2B5EF4-FFF2-40B4-BE49-F238E27FC236}">
                <a16:creationId xmlns:a16="http://schemas.microsoft.com/office/drawing/2014/main" id="{8641D49A-A15E-3CC2-AF9A-171BC6C3A0CC}"/>
              </a:ext>
            </a:extLst>
          </p:cNvPr>
          <p:cNvGrpSpPr/>
          <p:nvPr/>
        </p:nvGrpSpPr>
        <p:grpSpPr>
          <a:xfrm>
            <a:off x="1028700" y="2857500"/>
            <a:ext cx="7663810" cy="982554"/>
            <a:chOff x="0" y="0"/>
            <a:chExt cx="10218413" cy="1310072"/>
          </a:xfrm>
        </p:grpSpPr>
        <p:sp>
          <p:nvSpPr>
            <p:cNvPr id="40" name="TextBox 4">
              <a:extLst>
                <a:ext uri="{FF2B5EF4-FFF2-40B4-BE49-F238E27FC236}">
                  <a16:creationId xmlns:a16="http://schemas.microsoft.com/office/drawing/2014/main" id="{7513036D-14E3-7AF5-C071-DE68404EF8DE}"/>
                </a:ext>
              </a:extLst>
            </p:cNvPr>
            <p:cNvSpPr txBox="1"/>
            <p:nvPr/>
          </p:nvSpPr>
          <p:spPr>
            <a:xfrm>
              <a:off x="2229340" y="211171"/>
              <a:ext cx="7989073" cy="10443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83153"/>
                </a:lnSpc>
              </a:pPr>
              <a:r>
                <a:rPr lang="en-US" sz="3200" dirty="0">
                  <a:solidFill>
                    <a:srgbClr val="FFFFFF"/>
                  </a:solidFill>
                  <a:latin typeface="Rubik"/>
                </a:rPr>
                <a:t>Lawrence Bikes Plan</a:t>
              </a:r>
              <a:endParaRPr lang="en-US"/>
            </a:p>
          </p:txBody>
        </p:sp>
        <p:sp>
          <p:nvSpPr>
            <p:cNvPr id="41" name="AutoShape 5">
              <a:extLst>
                <a:ext uri="{FF2B5EF4-FFF2-40B4-BE49-F238E27FC236}">
                  <a16:creationId xmlns:a16="http://schemas.microsoft.com/office/drawing/2014/main" id="{83B7C42D-1499-3CBF-E5F8-4D4646BD0C72}"/>
                </a:ext>
              </a:extLst>
            </p:cNvPr>
            <p:cNvSpPr/>
            <p:nvPr/>
          </p:nvSpPr>
          <p:spPr>
            <a:xfrm rot="-10800000">
              <a:off x="0" y="0"/>
              <a:ext cx="1421555" cy="1310072"/>
            </a:xfrm>
            <a:prstGeom prst="rect">
              <a:avLst/>
            </a:prstGeom>
            <a:solidFill>
              <a:srgbClr val="FFFFFF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42" name="Picture 6">
              <a:extLst>
                <a:ext uri="{FF2B5EF4-FFF2-40B4-BE49-F238E27FC236}">
                  <a16:creationId xmlns:a16="http://schemas.microsoft.com/office/drawing/2014/main" id="{F8B756D4-5E6B-F82E-89CE-E4023744C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76659" y="220917"/>
              <a:ext cx="868237" cy="868237"/>
            </a:xfrm>
            <a:prstGeom prst="rect">
              <a:avLst/>
            </a:prstGeom>
          </p:spPr>
        </p:pic>
      </p:grpSp>
      <p:grpSp>
        <p:nvGrpSpPr>
          <p:cNvPr id="43" name="Group 7">
            <a:extLst>
              <a:ext uri="{FF2B5EF4-FFF2-40B4-BE49-F238E27FC236}">
                <a16:creationId xmlns:a16="http://schemas.microsoft.com/office/drawing/2014/main" id="{ACC5C29D-C09C-5B2F-F657-E382AD220239}"/>
              </a:ext>
            </a:extLst>
          </p:cNvPr>
          <p:cNvGrpSpPr/>
          <p:nvPr/>
        </p:nvGrpSpPr>
        <p:grpSpPr>
          <a:xfrm>
            <a:off x="1028700" y="4263562"/>
            <a:ext cx="8877300" cy="990393"/>
            <a:chOff x="0" y="0"/>
            <a:chExt cx="11006800" cy="1320524"/>
          </a:xfrm>
        </p:grpSpPr>
        <p:sp>
          <p:nvSpPr>
            <p:cNvPr id="44" name="TextBox 8">
              <a:extLst>
                <a:ext uri="{FF2B5EF4-FFF2-40B4-BE49-F238E27FC236}">
                  <a16:creationId xmlns:a16="http://schemas.microsoft.com/office/drawing/2014/main" id="{3906C3DC-42B6-3339-E5E9-29384B16EAF8}"/>
                </a:ext>
              </a:extLst>
            </p:cNvPr>
            <p:cNvSpPr txBox="1"/>
            <p:nvPr/>
          </p:nvSpPr>
          <p:spPr>
            <a:xfrm>
              <a:off x="2229340" y="279127"/>
              <a:ext cx="8777460" cy="1041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83153"/>
                </a:lnSpc>
              </a:pPr>
              <a:r>
                <a:rPr lang="en-US" sz="3200" b="1" dirty="0">
                  <a:solidFill>
                    <a:srgbClr val="F4B223"/>
                  </a:solidFill>
                  <a:latin typeface="Rubik"/>
                </a:rPr>
                <a:t>Lawrence Pedestrian Plan</a:t>
              </a:r>
              <a:endParaRPr lang="en-US"/>
            </a:p>
          </p:txBody>
        </p:sp>
        <p:sp>
          <p:nvSpPr>
            <p:cNvPr id="45" name="AutoShape 9">
              <a:extLst>
                <a:ext uri="{FF2B5EF4-FFF2-40B4-BE49-F238E27FC236}">
                  <a16:creationId xmlns:a16="http://schemas.microsoft.com/office/drawing/2014/main" id="{395084EA-F4F4-AC08-EB61-24A2360061F1}"/>
                </a:ext>
              </a:extLst>
            </p:cNvPr>
            <p:cNvSpPr/>
            <p:nvPr/>
          </p:nvSpPr>
          <p:spPr>
            <a:xfrm rot="-10800000">
              <a:off x="0" y="0"/>
              <a:ext cx="1421555" cy="1310072"/>
            </a:xfrm>
            <a:prstGeom prst="rect">
              <a:avLst/>
            </a:prstGeom>
            <a:solidFill>
              <a:srgbClr val="FFFFFF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46" name="Picture 10">
              <a:extLst>
                <a:ext uri="{FF2B5EF4-FFF2-40B4-BE49-F238E27FC236}">
                  <a16:creationId xmlns:a16="http://schemas.microsoft.com/office/drawing/2014/main" id="{1F852E99-C3C8-4349-90F5-BCF783A9A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76659" y="220917"/>
              <a:ext cx="868237" cy="868237"/>
            </a:xfrm>
            <a:prstGeom prst="rect">
              <a:avLst/>
            </a:prstGeom>
          </p:spPr>
        </p:pic>
      </p:grpSp>
      <p:grpSp>
        <p:nvGrpSpPr>
          <p:cNvPr id="47" name="Group 11">
            <a:extLst>
              <a:ext uri="{FF2B5EF4-FFF2-40B4-BE49-F238E27FC236}">
                <a16:creationId xmlns:a16="http://schemas.microsoft.com/office/drawing/2014/main" id="{99A002CA-9587-56EA-19EC-CA7C25C33A21}"/>
              </a:ext>
            </a:extLst>
          </p:cNvPr>
          <p:cNvGrpSpPr/>
          <p:nvPr/>
        </p:nvGrpSpPr>
        <p:grpSpPr>
          <a:xfrm>
            <a:off x="1028700" y="5635164"/>
            <a:ext cx="8039100" cy="982554"/>
            <a:chOff x="0" y="0"/>
            <a:chExt cx="9756043" cy="1310072"/>
          </a:xfrm>
        </p:grpSpPr>
        <p:sp>
          <p:nvSpPr>
            <p:cNvPr id="48" name="TextBox 12">
              <a:extLst>
                <a:ext uri="{FF2B5EF4-FFF2-40B4-BE49-F238E27FC236}">
                  <a16:creationId xmlns:a16="http://schemas.microsoft.com/office/drawing/2014/main" id="{192D2ED1-8BFC-1C2A-30A8-860ED2E33310}"/>
                </a:ext>
              </a:extLst>
            </p:cNvPr>
            <p:cNvSpPr txBox="1"/>
            <p:nvPr/>
          </p:nvSpPr>
          <p:spPr>
            <a:xfrm>
              <a:off x="2029102" y="168803"/>
              <a:ext cx="7726941" cy="10443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83153"/>
                </a:lnSpc>
              </a:pPr>
              <a:r>
                <a:rPr lang="en-US" sz="3200" dirty="0">
                  <a:solidFill>
                    <a:schemeClr val="bg1"/>
                  </a:solidFill>
                  <a:latin typeface="Rubik"/>
                </a:rPr>
                <a:t>Community Input</a:t>
              </a:r>
              <a:endParaRPr lang="en-US"/>
            </a:p>
          </p:txBody>
        </p:sp>
        <p:sp>
          <p:nvSpPr>
            <p:cNvPr id="49" name="AutoShape 13">
              <a:extLst>
                <a:ext uri="{FF2B5EF4-FFF2-40B4-BE49-F238E27FC236}">
                  <a16:creationId xmlns:a16="http://schemas.microsoft.com/office/drawing/2014/main" id="{DE9BC60D-DFFC-E0AA-2217-B53CAD1CA0C5}"/>
                </a:ext>
              </a:extLst>
            </p:cNvPr>
            <p:cNvSpPr/>
            <p:nvPr/>
          </p:nvSpPr>
          <p:spPr>
            <a:xfrm rot="-10800000">
              <a:off x="0" y="0"/>
              <a:ext cx="1421555" cy="1310072"/>
            </a:xfrm>
            <a:prstGeom prst="rect">
              <a:avLst/>
            </a:prstGeom>
            <a:solidFill>
              <a:srgbClr val="FFFFFF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50" name="Picture 14">
              <a:extLst>
                <a:ext uri="{FF2B5EF4-FFF2-40B4-BE49-F238E27FC236}">
                  <a16:creationId xmlns:a16="http://schemas.microsoft.com/office/drawing/2014/main" id="{CA662935-E5DF-F36A-283D-4A5DDD266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76659" y="220917"/>
              <a:ext cx="868237" cy="868237"/>
            </a:xfrm>
            <a:prstGeom prst="rect">
              <a:avLst/>
            </a:prstGeom>
          </p:spPr>
        </p:pic>
      </p:grpSp>
      <p:grpSp>
        <p:nvGrpSpPr>
          <p:cNvPr id="51" name="Group 11">
            <a:extLst>
              <a:ext uri="{FF2B5EF4-FFF2-40B4-BE49-F238E27FC236}">
                <a16:creationId xmlns:a16="http://schemas.microsoft.com/office/drawing/2014/main" id="{C8BDFB66-7BB5-4EB9-AF21-53B9287A4FCA}"/>
              </a:ext>
            </a:extLst>
          </p:cNvPr>
          <p:cNvGrpSpPr/>
          <p:nvPr/>
        </p:nvGrpSpPr>
        <p:grpSpPr>
          <a:xfrm>
            <a:off x="1044409" y="7056546"/>
            <a:ext cx="8632991" cy="982554"/>
            <a:chOff x="0" y="0"/>
            <a:chExt cx="10476773" cy="1310072"/>
          </a:xfrm>
        </p:grpSpPr>
        <p:sp>
          <p:nvSpPr>
            <p:cNvPr id="52" name="TextBox 12">
              <a:extLst>
                <a:ext uri="{FF2B5EF4-FFF2-40B4-BE49-F238E27FC236}">
                  <a16:creationId xmlns:a16="http://schemas.microsoft.com/office/drawing/2014/main" id="{B983219E-04F0-86F2-2B79-12C1979A8E14}"/>
                </a:ext>
              </a:extLst>
            </p:cNvPr>
            <p:cNvSpPr txBox="1"/>
            <p:nvPr/>
          </p:nvSpPr>
          <p:spPr>
            <a:xfrm>
              <a:off x="2029102" y="192472"/>
              <a:ext cx="8447671" cy="10443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83153"/>
                </a:lnSpc>
              </a:pPr>
              <a:r>
                <a:rPr lang="en-US" sz="3200" dirty="0">
                  <a:solidFill>
                    <a:srgbClr val="FFFFFF"/>
                  </a:solidFill>
                  <a:latin typeface="Rubik"/>
                </a:rPr>
                <a:t>Multimodal Improvements Study</a:t>
              </a:r>
              <a:endParaRPr lang="en-US"/>
            </a:p>
          </p:txBody>
        </p:sp>
        <p:sp>
          <p:nvSpPr>
            <p:cNvPr id="53" name="AutoShape 13">
              <a:extLst>
                <a:ext uri="{FF2B5EF4-FFF2-40B4-BE49-F238E27FC236}">
                  <a16:creationId xmlns:a16="http://schemas.microsoft.com/office/drawing/2014/main" id="{E3E03391-11BD-E331-F429-5A9DE20099B4}"/>
                </a:ext>
              </a:extLst>
            </p:cNvPr>
            <p:cNvSpPr/>
            <p:nvPr/>
          </p:nvSpPr>
          <p:spPr>
            <a:xfrm rot="-10800000">
              <a:off x="0" y="0"/>
              <a:ext cx="1421555" cy="1310072"/>
            </a:xfrm>
            <a:prstGeom prst="rect">
              <a:avLst/>
            </a:prstGeom>
            <a:solidFill>
              <a:srgbClr val="FFFFFF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54" name="Picture 14">
              <a:extLst>
                <a:ext uri="{FF2B5EF4-FFF2-40B4-BE49-F238E27FC236}">
                  <a16:creationId xmlns:a16="http://schemas.microsoft.com/office/drawing/2014/main" id="{6E9174A1-13DB-C9B9-F22F-73022AD55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76659" y="220917"/>
              <a:ext cx="868237" cy="868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2058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6"/>
          <p:cNvSpPr txBox="1"/>
          <p:nvPr/>
        </p:nvSpPr>
        <p:spPr>
          <a:xfrm>
            <a:off x="1028700" y="1028700"/>
            <a:ext cx="7663806" cy="1481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37931"/>
              </a:lnSpc>
            </a:pPr>
            <a:r>
              <a:rPr lang="en-US" sz="7700" dirty="0">
                <a:solidFill>
                  <a:srgbClr val="FFFFFF"/>
                </a:solidFill>
                <a:latin typeface="Raleway 1"/>
              </a:rPr>
              <a:t>Project Impetus</a:t>
            </a:r>
            <a:endParaRPr lang="en-US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pic>
        <p:nvPicPr>
          <p:cNvPr id="32" name="Picture 31" descr="A picture containing person, indoor, standing, ceiling&#10;&#10;Description automatically generated">
            <a:extLst>
              <a:ext uri="{FF2B5EF4-FFF2-40B4-BE49-F238E27FC236}">
                <a16:creationId xmlns:a16="http://schemas.microsoft.com/office/drawing/2014/main" id="{C20AFD0F-C984-C007-F693-C311C384DB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73" y="2729040"/>
            <a:ext cx="6823979" cy="5117982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28261645-E13D-C2CF-8CFF-68A68595A62B}"/>
              </a:ext>
            </a:extLst>
          </p:cNvPr>
          <p:cNvGrpSpPr/>
          <p:nvPr/>
        </p:nvGrpSpPr>
        <p:grpSpPr>
          <a:xfrm>
            <a:off x="1028700" y="2857500"/>
            <a:ext cx="7663810" cy="982554"/>
            <a:chOff x="0" y="0"/>
            <a:chExt cx="10218413" cy="1310072"/>
          </a:xfrm>
        </p:grpSpPr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BD1ECB38-56E5-470C-C836-D7377B2F11E6}"/>
                </a:ext>
              </a:extLst>
            </p:cNvPr>
            <p:cNvSpPr txBox="1"/>
            <p:nvPr/>
          </p:nvSpPr>
          <p:spPr>
            <a:xfrm>
              <a:off x="2229340" y="211171"/>
              <a:ext cx="7989073" cy="10443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83153"/>
                </a:lnSpc>
              </a:pPr>
              <a:r>
                <a:rPr lang="en-US" sz="3200" dirty="0">
                  <a:solidFill>
                    <a:srgbClr val="FFFFFF"/>
                  </a:solidFill>
                  <a:latin typeface="Rubik"/>
                </a:rPr>
                <a:t>Lawrence Bikes Plan</a:t>
              </a:r>
              <a:endParaRPr lang="en-US"/>
            </a:p>
          </p:txBody>
        </p:sp>
        <p:sp>
          <p:nvSpPr>
            <p:cNvPr id="17" name="AutoShape 5">
              <a:extLst>
                <a:ext uri="{FF2B5EF4-FFF2-40B4-BE49-F238E27FC236}">
                  <a16:creationId xmlns:a16="http://schemas.microsoft.com/office/drawing/2014/main" id="{A9AF037A-D43A-0BE8-4535-E4469C7C29A3}"/>
                </a:ext>
              </a:extLst>
            </p:cNvPr>
            <p:cNvSpPr/>
            <p:nvPr/>
          </p:nvSpPr>
          <p:spPr>
            <a:xfrm rot="-10800000">
              <a:off x="0" y="0"/>
              <a:ext cx="1421555" cy="1310072"/>
            </a:xfrm>
            <a:prstGeom prst="rect">
              <a:avLst/>
            </a:prstGeom>
            <a:solidFill>
              <a:srgbClr val="FFFFFF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28A4D88C-1DCC-2282-1519-923C24C56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6659" y="220917"/>
              <a:ext cx="868237" cy="868237"/>
            </a:xfrm>
            <a:prstGeom prst="rect">
              <a:avLst/>
            </a:prstGeom>
          </p:spPr>
        </p:pic>
      </p:grpSp>
      <p:grpSp>
        <p:nvGrpSpPr>
          <p:cNvPr id="24" name="Group 7">
            <a:extLst>
              <a:ext uri="{FF2B5EF4-FFF2-40B4-BE49-F238E27FC236}">
                <a16:creationId xmlns:a16="http://schemas.microsoft.com/office/drawing/2014/main" id="{0E93276B-291F-7AB0-8A6A-FBA2E3E6318F}"/>
              </a:ext>
            </a:extLst>
          </p:cNvPr>
          <p:cNvGrpSpPr/>
          <p:nvPr/>
        </p:nvGrpSpPr>
        <p:grpSpPr>
          <a:xfrm>
            <a:off x="1028700" y="4263562"/>
            <a:ext cx="8255100" cy="992636"/>
            <a:chOff x="0" y="0"/>
            <a:chExt cx="11006800" cy="1323515"/>
          </a:xfrm>
        </p:grpSpPr>
        <p:sp>
          <p:nvSpPr>
            <p:cNvPr id="25" name="TextBox 8">
              <a:extLst>
                <a:ext uri="{FF2B5EF4-FFF2-40B4-BE49-F238E27FC236}">
                  <a16:creationId xmlns:a16="http://schemas.microsoft.com/office/drawing/2014/main" id="{8D04DA15-353C-1FD7-2E36-3B5FAE2EDF55}"/>
                </a:ext>
              </a:extLst>
            </p:cNvPr>
            <p:cNvSpPr txBox="1"/>
            <p:nvPr/>
          </p:nvSpPr>
          <p:spPr>
            <a:xfrm>
              <a:off x="2229341" y="279127"/>
              <a:ext cx="8777459" cy="10443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83153"/>
                </a:lnSpc>
              </a:pPr>
              <a:r>
                <a:rPr lang="en-US" sz="3200" dirty="0">
                  <a:solidFill>
                    <a:srgbClr val="FFFFFF"/>
                  </a:solidFill>
                  <a:latin typeface="Rubik"/>
                </a:rPr>
                <a:t>Lawrence Pedestrian Plan</a:t>
              </a:r>
              <a:endParaRPr lang="en-US"/>
            </a:p>
          </p:txBody>
        </p:sp>
        <p:sp>
          <p:nvSpPr>
            <p:cNvPr id="26" name="AutoShape 9">
              <a:extLst>
                <a:ext uri="{FF2B5EF4-FFF2-40B4-BE49-F238E27FC236}">
                  <a16:creationId xmlns:a16="http://schemas.microsoft.com/office/drawing/2014/main" id="{3878717E-C4EE-C713-2F45-4E3B2187D1A3}"/>
                </a:ext>
              </a:extLst>
            </p:cNvPr>
            <p:cNvSpPr/>
            <p:nvPr/>
          </p:nvSpPr>
          <p:spPr>
            <a:xfrm rot="-10800000">
              <a:off x="0" y="0"/>
              <a:ext cx="1421555" cy="1310072"/>
            </a:xfrm>
            <a:prstGeom prst="rect">
              <a:avLst/>
            </a:prstGeom>
            <a:solidFill>
              <a:srgbClr val="FFFFFF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7" name="Picture 10">
              <a:extLst>
                <a:ext uri="{FF2B5EF4-FFF2-40B4-BE49-F238E27FC236}">
                  <a16:creationId xmlns:a16="http://schemas.microsoft.com/office/drawing/2014/main" id="{D39B68D2-729B-6C0C-DA97-F0B0E5B2C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6659" y="220917"/>
              <a:ext cx="868237" cy="868237"/>
            </a:xfrm>
            <a:prstGeom prst="rect">
              <a:avLst/>
            </a:prstGeom>
          </p:spPr>
        </p:pic>
      </p:grpSp>
      <p:grpSp>
        <p:nvGrpSpPr>
          <p:cNvPr id="28" name="Group 11">
            <a:extLst>
              <a:ext uri="{FF2B5EF4-FFF2-40B4-BE49-F238E27FC236}">
                <a16:creationId xmlns:a16="http://schemas.microsoft.com/office/drawing/2014/main" id="{E122D518-BFC4-94B6-3899-8922C9E76873}"/>
              </a:ext>
            </a:extLst>
          </p:cNvPr>
          <p:cNvGrpSpPr/>
          <p:nvPr/>
        </p:nvGrpSpPr>
        <p:grpSpPr>
          <a:xfrm>
            <a:off x="1028700" y="5635164"/>
            <a:ext cx="8039100" cy="982554"/>
            <a:chOff x="0" y="0"/>
            <a:chExt cx="9756043" cy="1310072"/>
          </a:xfrm>
        </p:grpSpPr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6EFB67B6-2CF1-C21D-FC7A-4EE477EFE6D1}"/>
                </a:ext>
              </a:extLst>
            </p:cNvPr>
            <p:cNvSpPr txBox="1"/>
            <p:nvPr/>
          </p:nvSpPr>
          <p:spPr>
            <a:xfrm>
              <a:off x="2029102" y="168803"/>
              <a:ext cx="7726941" cy="1041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83153"/>
                </a:lnSpc>
              </a:pPr>
              <a:r>
                <a:rPr lang="en-US" sz="3200" b="1" dirty="0">
                  <a:solidFill>
                    <a:srgbClr val="F4B223"/>
                  </a:solidFill>
                  <a:latin typeface="Rubik"/>
                </a:rPr>
                <a:t>Community Input</a:t>
              </a:r>
              <a:endParaRPr lang="en-US"/>
            </a:p>
          </p:txBody>
        </p:sp>
        <p:sp>
          <p:nvSpPr>
            <p:cNvPr id="30" name="AutoShape 13">
              <a:extLst>
                <a:ext uri="{FF2B5EF4-FFF2-40B4-BE49-F238E27FC236}">
                  <a16:creationId xmlns:a16="http://schemas.microsoft.com/office/drawing/2014/main" id="{4B8592E0-CC6C-26BB-D3D9-4CDE53648FAB}"/>
                </a:ext>
              </a:extLst>
            </p:cNvPr>
            <p:cNvSpPr/>
            <p:nvPr/>
          </p:nvSpPr>
          <p:spPr>
            <a:xfrm rot="-10800000">
              <a:off x="0" y="0"/>
              <a:ext cx="1421555" cy="1310072"/>
            </a:xfrm>
            <a:prstGeom prst="rect">
              <a:avLst/>
            </a:prstGeom>
            <a:solidFill>
              <a:srgbClr val="FFFFFF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31" name="Picture 14">
              <a:extLst>
                <a:ext uri="{FF2B5EF4-FFF2-40B4-BE49-F238E27FC236}">
                  <a16:creationId xmlns:a16="http://schemas.microsoft.com/office/drawing/2014/main" id="{FF0837A3-B098-9156-75AE-64CD83812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6659" y="220917"/>
              <a:ext cx="868237" cy="868237"/>
            </a:xfrm>
            <a:prstGeom prst="rect">
              <a:avLst/>
            </a:prstGeom>
          </p:spPr>
        </p:pic>
      </p:grpSp>
      <p:grpSp>
        <p:nvGrpSpPr>
          <p:cNvPr id="33" name="Group 11">
            <a:extLst>
              <a:ext uri="{FF2B5EF4-FFF2-40B4-BE49-F238E27FC236}">
                <a16:creationId xmlns:a16="http://schemas.microsoft.com/office/drawing/2014/main" id="{D071887D-C9C6-E404-96BE-56E2F51CB376}"/>
              </a:ext>
            </a:extLst>
          </p:cNvPr>
          <p:cNvGrpSpPr/>
          <p:nvPr/>
        </p:nvGrpSpPr>
        <p:grpSpPr>
          <a:xfrm>
            <a:off x="1044409" y="7056546"/>
            <a:ext cx="8632991" cy="982554"/>
            <a:chOff x="0" y="0"/>
            <a:chExt cx="10476773" cy="1310072"/>
          </a:xfrm>
        </p:grpSpPr>
        <p:sp>
          <p:nvSpPr>
            <p:cNvPr id="34" name="TextBox 12">
              <a:extLst>
                <a:ext uri="{FF2B5EF4-FFF2-40B4-BE49-F238E27FC236}">
                  <a16:creationId xmlns:a16="http://schemas.microsoft.com/office/drawing/2014/main" id="{DF9EB9BB-E80C-B253-CC55-1E8CC2B6AB9D}"/>
                </a:ext>
              </a:extLst>
            </p:cNvPr>
            <p:cNvSpPr txBox="1"/>
            <p:nvPr/>
          </p:nvSpPr>
          <p:spPr>
            <a:xfrm>
              <a:off x="2029102" y="192472"/>
              <a:ext cx="8447671" cy="10443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83153"/>
                </a:lnSpc>
              </a:pPr>
              <a:r>
                <a:rPr lang="en-US" sz="3200" dirty="0">
                  <a:solidFill>
                    <a:srgbClr val="FFFFFF"/>
                  </a:solidFill>
                  <a:latin typeface="Rubik"/>
                </a:rPr>
                <a:t>Multimodal Improvements Study</a:t>
              </a:r>
              <a:endParaRPr lang="en-US"/>
            </a:p>
          </p:txBody>
        </p:sp>
        <p:sp>
          <p:nvSpPr>
            <p:cNvPr id="35" name="AutoShape 13">
              <a:extLst>
                <a:ext uri="{FF2B5EF4-FFF2-40B4-BE49-F238E27FC236}">
                  <a16:creationId xmlns:a16="http://schemas.microsoft.com/office/drawing/2014/main" id="{1BE699EC-058A-5230-9527-BE3972D0FB64}"/>
                </a:ext>
              </a:extLst>
            </p:cNvPr>
            <p:cNvSpPr/>
            <p:nvPr/>
          </p:nvSpPr>
          <p:spPr>
            <a:xfrm rot="-10800000">
              <a:off x="0" y="0"/>
              <a:ext cx="1421555" cy="1310072"/>
            </a:xfrm>
            <a:prstGeom prst="rect">
              <a:avLst/>
            </a:prstGeom>
            <a:solidFill>
              <a:srgbClr val="FFFFFF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36" name="Picture 14">
              <a:extLst>
                <a:ext uri="{FF2B5EF4-FFF2-40B4-BE49-F238E27FC236}">
                  <a16:creationId xmlns:a16="http://schemas.microsoft.com/office/drawing/2014/main" id="{5D91512B-A78D-FB92-4B78-E7CC62DE9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6659" y="220917"/>
              <a:ext cx="868237" cy="868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0814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0" y="2857500"/>
            <a:ext cx="7663810" cy="982554"/>
            <a:chOff x="0" y="0"/>
            <a:chExt cx="10218413" cy="1310072"/>
          </a:xfrm>
        </p:grpSpPr>
        <p:sp>
          <p:nvSpPr>
            <p:cNvPr id="4" name="TextBox 4"/>
            <p:cNvSpPr txBox="1"/>
            <p:nvPr/>
          </p:nvSpPr>
          <p:spPr>
            <a:xfrm>
              <a:off x="2229340" y="211171"/>
              <a:ext cx="7989073" cy="10443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83153"/>
                </a:lnSpc>
              </a:pPr>
              <a:r>
                <a:rPr lang="en-US" sz="3200" dirty="0">
                  <a:solidFill>
                    <a:srgbClr val="FFFFFF"/>
                  </a:solidFill>
                  <a:latin typeface="Rubik"/>
                </a:rPr>
                <a:t>Lawrence Bikes Plan</a:t>
              </a:r>
              <a:endParaRPr lang="en-US"/>
            </a:p>
          </p:txBody>
        </p:sp>
        <p:sp>
          <p:nvSpPr>
            <p:cNvPr id="5" name="AutoShape 5"/>
            <p:cNvSpPr/>
            <p:nvPr/>
          </p:nvSpPr>
          <p:spPr>
            <a:xfrm rot="-10800000">
              <a:off x="0" y="0"/>
              <a:ext cx="1421555" cy="1310072"/>
            </a:xfrm>
            <a:prstGeom prst="rect">
              <a:avLst/>
            </a:prstGeom>
            <a:solidFill>
              <a:srgbClr val="FFFFFF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76659" y="220917"/>
              <a:ext cx="868237" cy="868237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28700" y="4263562"/>
            <a:ext cx="8255100" cy="992636"/>
            <a:chOff x="0" y="0"/>
            <a:chExt cx="11006800" cy="1323515"/>
          </a:xfrm>
        </p:grpSpPr>
        <p:sp>
          <p:nvSpPr>
            <p:cNvPr id="8" name="TextBox 8"/>
            <p:cNvSpPr txBox="1"/>
            <p:nvPr/>
          </p:nvSpPr>
          <p:spPr>
            <a:xfrm>
              <a:off x="2229341" y="279127"/>
              <a:ext cx="8777459" cy="10443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83153"/>
                </a:lnSpc>
              </a:pPr>
              <a:r>
                <a:rPr lang="en-US" sz="3200" dirty="0">
                  <a:solidFill>
                    <a:srgbClr val="FFFFFF"/>
                  </a:solidFill>
                  <a:latin typeface="Rubik"/>
                </a:rPr>
                <a:t>Lawrence Pedestrian Plan</a:t>
              </a:r>
              <a:endParaRPr lang="en-US"/>
            </a:p>
          </p:txBody>
        </p:sp>
        <p:sp>
          <p:nvSpPr>
            <p:cNvPr id="9" name="AutoShape 9"/>
            <p:cNvSpPr/>
            <p:nvPr/>
          </p:nvSpPr>
          <p:spPr>
            <a:xfrm rot="-10800000">
              <a:off x="0" y="0"/>
              <a:ext cx="1421555" cy="1310072"/>
            </a:xfrm>
            <a:prstGeom prst="rect">
              <a:avLst/>
            </a:prstGeom>
            <a:solidFill>
              <a:srgbClr val="FFFFFF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76659" y="220917"/>
              <a:ext cx="868237" cy="868237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028700" y="5635164"/>
            <a:ext cx="8039100" cy="982554"/>
            <a:chOff x="0" y="0"/>
            <a:chExt cx="9756043" cy="1310072"/>
          </a:xfrm>
        </p:grpSpPr>
        <p:sp>
          <p:nvSpPr>
            <p:cNvPr id="12" name="TextBox 12"/>
            <p:cNvSpPr txBox="1"/>
            <p:nvPr/>
          </p:nvSpPr>
          <p:spPr>
            <a:xfrm>
              <a:off x="2029102" y="168803"/>
              <a:ext cx="7726941" cy="10443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83153"/>
                </a:lnSpc>
              </a:pPr>
              <a:r>
                <a:rPr lang="en-US" sz="3200" dirty="0">
                  <a:solidFill>
                    <a:srgbClr val="FFFFFF"/>
                  </a:solidFill>
                  <a:latin typeface="Rubik"/>
                </a:rPr>
                <a:t>Community Input</a:t>
              </a:r>
              <a:endParaRPr lang="en-US"/>
            </a:p>
          </p:txBody>
        </p:sp>
        <p:sp>
          <p:nvSpPr>
            <p:cNvPr id="13" name="AutoShape 13"/>
            <p:cNvSpPr/>
            <p:nvPr/>
          </p:nvSpPr>
          <p:spPr>
            <a:xfrm rot="-10800000">
              <a:off x="0" y="0"/>
              <a:ext cx="1421555" cy="1310072"/>
            </a:xfrm>
            <a:prstGeom prst="rect">
              <a:avLst/>
            </a:prstGeom>
            <a:solidFill>
              <a:srgbClr val="FFFFFF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76659" y="220917"/>
              <a:ext cx="868237" cy="868237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1028700" y="1028700"/>
            <a:ext cx="7663806" cy="1481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37931"/>
              </a:lnSpc>
            </a:pPr>
            <a:r>
              <a:rPr lang="en-US" sz="7700" dirty="0">
                <a:solidFill>
                  <a:srgbClr val="FFFFFF"/>
                </a:solidFill>
                <a:latin typeface="Raleway 1"/>
              </a:rPr>
              <a:t>Project Impetus</a:t>
            </a:r>
            <a:endParaRPr lang="en-US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grpSp>
        <p:nvGrpSpPr>
          <p:cNvPr id="19" name="Group 11">
            <a:extLst>
              <a:ext uri="{FF2B5EF4-FFF2-40B4-BE49-F238E27FC236}">
                <a16:creationId xmlns:a16="http://schemas.microsoft.com/office/drawing/2014/main" id="{A00AA347-2A3F-90BB-EC7E-2CB0A11CE157}"/>
              </a:ext>
            </a:extLst>
          </p:cNvPr>
          <p:cNvGrpSpPr/>
          <p:nvPr/>
        </p:nvGrpSpPr>
        <p:grpSpPr>
          <a:xfrm>
            <a:off x="1044409" y="7056546"/>
            <a:ext cx="8632991" cy="982554"/>
            <a:chOff x="0" y="0"/>
            <a:chExt cx="10476773" cy="1310072"/>
          </a:xfrm>
        </p:grpSpPr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29370139-4148-E184-58AB-EF3323EED000}"/>
                </a:ext>
              </a:extLst>
            </p:cNvPr>
            <p:cNvSpPr txBox="1"/>
            <p:nvPr/>
          </p:nvSpPr>
          <p:spPr>
            <a:xfrm>
              <a:off x="2029102" y="192472"/>
              <a:ext cx="8447671" cy="1041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83153"/>
                </a:lnSpc>
              </a:pPr>
              <a:r>
                <a:rPr lang="en-US" sz="3200" b="1" dirty="0">
                  <a:solidFill>
                    <a:srgbClr val="F4B223"/>
                  </a:solidFill>
                  <a:latin typeface="Rubik"/>
                </a:rPr>
                <a:t>Multimodal Improvements Study</a:t>
              </a:r>
              <a:endParaRPr lang="en-US"/>
            </a:p>
          </p:txBody>
        </p:sp>
        <p:sp>
          <p:nvSpPr>
            <p:cNvPr id="21" name="AutoShape 13">
              <a:extLst>
                <a:ext uri="{FF2B5EF4-FFF2-40B4-BE49-F238E27FC236}">
                  <a16:creationId xmlns:a16="http://schemas.microsoft.com/office/drawing/2014/main" id="{B4C407D0-2B02-ECB0-4561-479B9796EF84}"/>
                </a:ext>
              </a:extLst>
            </p:cNvPr>
            <p:cNvSpPr/>
            <p:nvPr/>
          </p:nvSpPr>
          <p:spPr>
            <a:xfrm rot="-10800000">
              <a:off x="0" y="0"/>
              <a:ext cx="1421555" cy="1310072"/>
            </a:xfrm>
            <a:prstGeom prst="rect">
              <a:avLst/>
            </a:prstGeom>
            <a:solidFill>
              <a:srgbClr val="FFFFFF">
                <a:alpha val="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2" name="Picture 14">
              <a:extLst>
                <a:ext uri="{FF2B5EF4-FFF2-40B4-BE49-F238E27FC236}">
                  <a16:creationId xmlns:a16="http://schemas.microsoft.com/office/drawing/2014/main" id="{E21185C5-02CA-5F28-FBDB-D805E55FA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76659" y="220917"/>
              <a:ext cx="868237" cy="868237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1E6E941-C1E9-E4A4-DDBD-D4CA511EA2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0" y="1625493"/>
            <a:ext cx="5486400" cy="28676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C92790-8529-BE31-B6F6-5BA2E16A7A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0" y="4890479"/>
            <a:ext cx="4076050" cy="399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67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586625" y="3238500"/>
            <a:ext cx="5321101" cy="81083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7" r="11877"/>
          <a:stretch/>
        </p:blipFill>
        <p:spPr>
          <a:xfrm>
            <a:off x="11452359" y="0"/>
            <a:ext cx="6835641" cy="102870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2294500" y="1202649"/>
            <a:ext cx="5151358" cy="8098838"/>
          </a:xfrm>
          <a:prstGeom prst="rect">
            <a:avLst/>
          </a:prstGeom>
          <a:solidFill>
            <a:srgbClr val="E0592A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590801" y="1028700"/>
            <a:ext cx="8537548" cy="2095039"/>
            <a:chOff x="-1" y="-85725"/>
            <a:chExt cx="10465951" cy="2793384"/>
          </a:xfrm>
        </p:grpSpPr>
        <p:sp>
          <p:nvSpPr>
            <p:cNvPr id="7" name="TextBox 7"/>
            <p:cNvSpPr txBox="1"/>
            <p:nvPr/>
          </p:nvSpPr>
          <p:spPr>
            <a:xfrm>
              <a:off x="-1" y="-85725"/>
              <a:ext cx="10465951" cy="11268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64199"/>
                </a:lnSpc>
              </a:pPr>
              <a:r>
                <a:rPr lang="en-US" sz="3799" dirty="0">
                  <a:solidFill>
                    <a:srgbClr val="004876"/>
                  </a:solidFill>
                  <a:latin typeface="Raleway 1" panose="020B0604020202020204" charset="0"/>
                </a:rPr>
                <a:t>Open House #1 - October 25, 2023</a:t>
              </a:r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25292"/>
              <a:ext cx="7125863" cy="1782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ct val="173628"/>
                </a:lnSpc>
                <a:buFont typeface="Arial" panose="020B0604020202020204" pitchFamily="34" charset="0"/>
                <a:buChar char="•"/>
              </a:pPr>
              <a:r>
                <a:rPr lang="en-US" sz="2668" dirty="0">
                  <a:solidFill>
                    <a:srgbClr val="004876"/>
                  </a:solidFill>
                  <a:latin typeface="Rubik"/>
                </a:rPr>
                <a:t>72 attendee</a:t>
              </a:r>
              <a:endParaRPr lang="en-US"/>
            </a:p>
            <a:p>
              <a:pPr marL="457200" indent="-457200">
                <a:lnSpc>
                  <a:spcPct val="173628"/>
                </a:lnSpc>
                <a:buFont typeface="Arial" panose="020B0604020202020204" pitchFamily="34" charset="0"/>
                <a:buChar char="•"/>
              </a:pPr>
              <a:r>
                <a:rPr lang="en-US" sz="2668" dirty="0">
                  <a:solidFill>
                    <a:srgbClr val="004876"/>
                  </a:solidFill>
                  <a:latin typeface="Rubik"/>
                </a:rPr>
                <a:t>86 survey responses</a:t>
              </a:r>
              <a:endParaRPr lang="en-US" sz="2668" dirty="0">
                <a:solidFill>
                  <a:srgbClr val="004876"/>
                </a:solidFill>
                <a:latin typeface="Rubik"/>
                <a:cs typeface="Rubik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590801" y="3390900"/>
            <a:ext cx="8537547" cy="2095039"/>
            <a:chOff x="0" y="-85725"/>
            <a:chExt cx="10465949" cy="279338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85725"/>
              <a:ext cx="10465949" cy="11268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64199"/>
                </a:lnSpc>
              </a:pPr>
              <a:r>
                <a:rPr lang="en-US" sz="3799" dirty="0">
                  <a:solidFill>
                    <a:srgbClr val="004876"/>
                  </a:solidFill>
                  <a:latin typeface="Raleway 1" panose="020B0604020202020204" charset="0"/>
                </a:rPr>
                <a:t>Open House #2 – February 7, 2024</a:t>
              </a:r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25292"/>
              <a:ext cx="7125863" cy="1782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ct val="173628"/>
                </a:lnSpc>
                <a:buFont typeface="Arial" panose="020B0604020202020204" pitchFamily="34" charset="0"/>
                <a:buChar char="•"/>
              </a:pPr>
              <a:r>
                <a:rPr lang="en-US" sz="2668" dirty="0">
                  <a:solidFill>
                    <a:srgbClr val="004876"/>
                  </a:solidFill>
                  <a:latin typeface="Rubik"/>
                </a:rPr>
                <a:t>43 attendees</a:t>
              </a:r>
              <a:endParaRPr lang="en-US"/>
            </a:p>
            <a:p>
              <a:pPr marL="457200" indent="-457200">
                <a:lnSpc>
                  <a:spcPct val="173628"/>
                </a:lnSpc>
                <a:buFont typeface="Arial" panose="020B0604020202020204" pitchFamily="34" charset="0"/>
                <a:buChar char="•"/>
              </a:pPr>
              <a:r>
                <a:rPr lang="en-US" sz="2668" dirty="0">
                  <a:solidFill>
                    <a:srgbClr val="004876"/>
                  </a:solidFill>
                  <a:latin typeface="Rubik"/>
                </a:rPr>
                <a:t>72 survey responses</a:t>
              </a:r>
              <a:endParaRPr lang="en-US" sz="2668" dirty="0">
                <a:solidFill>
                  <a:srgbClr val="004876"/>
                </a:solidFill>
                <a:latin typeface="Rubik"/>
                <a:cs typeface="Rubik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617796" y="5676900"/>
            <a:ext cx="8202604" cy="2095039"/>
            <a:chOff x="0" y="-85725"/>
            <a:chExt cx="10055352" cy="2793384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85725"/>
              <a:ext cx="10055352" cy="11268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64199"/>
                </a:lnSpc>
              </a:pPr>
              <a:r>
                <a:rPr lang="en-US" sz="3799" dirty="0">
                  <a:solidFill>
                    <a:srgbClr val="004876"/>
                  </a:solidFill>
                  <a:latin typeface="Raleway 1" panose="020B0604020202020204" charset="0"/>
                </a:rPr>
                <a:t>Open House #3 – March 27, 2024</a:t>
              </a:r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25292"/>
              <a:ext cx="7125863" cy="1782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ct val="173628"/>
                </a:lnSpc>
                <a:buFont typeface="Arial" panose="020B0604020202020204" pitchFamily="34" charset="0"/>
                <a:buChar char="•"/>
              </a:pPr>
              <a:r>
                <a:rPr lang="en-US" sz="2668" dirty="0">
                  <a:solidFill>
                    <a:srgbClr val="004876"/>
                  </a:solidFill>
                  <a:latin typeface="Rubik"/>
                </a:rPr>
                <a:t>30 attendees</a:t>
              </a:r>
              <a:endParaRPr lang="en-US"/>
            </a:p>
            <a:p>
              <a:pPr marL="457200" indent="-457200">
                <a:lnSpc>
                  <a:spcPct val="173628"/>
                </a:lnSpc>
                <a:buFont typeface="Arial" panose="020B0604020202020204" pitchFamily="34" charset="0"/>
                <a:buChar char="•"/>
              </a:pPr>
              <a:r>
                <a:rPr lang="en-US" sz="2668" dirty="0">
                  <a:solidFill>
                    <a:srgbClr val="004876"/>
                  </a:solidFill>
                  <a:latin typeface="Rubik"/>
                </a:rPr>
                <a:t>4 comments received</a:t>
              </a:r>
              <a:endParaRPr lang="en-US" sz="2668" dirty="0">
                <a:solidFill>
                  <a:srgbClr val="004876"/>
                </a:solidFill>
                <a:latin typeface="Rubik"/>
                <a:cs typeface="Rubik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696606" y="3337569"/>
            <a:ext cx="4526759" cy="502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5598"/>
              </a:lnSpc>
            </a:pPr>
            <a:r>
              <a:rPr lang="en-US" sz="5400" dirty="0">
                <a:solidFill>
                  <a:schemeClr val="bg1"/>
                </a:solidFill>
                <a:latin typeface="Raleway 1"/>
              </a:rPr>
              <a:t>Four</a:t>
            </a:r>
            <a:endParaRPr lang="en-US"/>
          </a:p>
          <a:p>
            <a:pPr algn="ctr">
              <a:lnSpc>
                <a:spcPct val="155598"/>
              </a:lnSpc>
            </a:pPr>
            <a:r>
              <a:rPr lang="en-US" sz="5400" dirty="0">
                <a:solidFill>
                  <a:schemeClr val="bg1"/>
                </a:solidFill>
                <a:latin typeface="Raleway 1"/>
              </a:rPr>
              <a:t>Community</a:t>
            </a:r>
          </a:p>
          <a:p>
            <a:pPr algn="ctr">
              <a:lnSpc>
                <a:spcPct val="155598"/>
              </a:lnSpc>
            </a:pPr>
            <a:r>
              <a:rPr lang="en-US" sz="5400" dirty="0">
                <a:solidFill>
                  <a:schemeClr val="bg1"/>
                </a:solidFill>
                <a:latin typeface="Raleway 1"/>
              </a:rPr>
              <a:t>Engagement</a:t>
            </a:r>
          </a:p>
          <a:p>
            <a:pPr algn="ctr">
              <a:lnSpc>
                <a:spcPct val="155598"/>
              </a:lnSpc>
            </a:pPr>
            <a:r>
              <a:rPr lang="en-US" sz="5400" dirty="0">
                <a:solidFill>
                  <a:schemeClr val="bg1"/>
                </a:solidFill>
                <a:latin typeface="Raleway 1"/>
              </a:rPr>
              <a:t>Events</a:t>
            </a:r>
            <a:endParaRPr lang="en-US" sz="3600" dirty="0">
              <a:solidFill>
                <a:schemeClr val="bg1"/>
              </a:solidFill>
              <a:latin typeface="Raleway 1"/>
            </a:endParaRPr>
          </a:p>
        </p:txBody>
      </p:sp>
      <p:grpSp>
        <p:nvGrpSpPr>
          <p:cNvPr id="19" name="Group 12">
            <a:extLst>
              <a:ext uri="{FF2B5EF4-FFF2-40B4-BE49-F238E27FC236}">
                <a16:creationId xmlns:a16="http://schemas.microsoft.com/office/drawing/2014/main" id="{F01AE251-F26B-6C22-DED5-2D38E4689FA9}"/>
              </a:ext>
            </a:extLst>
          </p:cNvPr>
          <p:cNvGrpSpPr/>
          <p:nvPr/>
        </p:nvGrpSpPr>
        <p:grpSpPr>
          <a:xfrm>
            <a:off x="2562396" y="7962900"/>
            <a:ext cx="8889961" cy="1383562"/>
            <a:chOff x="0" y="-85725"/>
            <a:chExt cx="10055352" cy="1844748"/>
          </a:xfrm>
        </p:grpSpPr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A74999F7-9399-E6AC-1D6A-CFE0A564BD1E}"/>
                </a:ext>
              </a:extLst>
            </p:cNvPr>
            <p:cNvSpPr txBox="1"/>
            <p:nvPr/>
          </p:nvSpPr>
          <p:spPr>
            <a:xfrm>
              <a:off x="0" y="-85725"/>
              <a:ext cx="10055352" cy="11268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64199"/>
                </a:lnSpc>
              </a:pPr>
              <a:r>
                <a:rPr lang="en-US" sz="3799" dirty="0">
                  <a:solidFill>
                    <a:srgbClr val="004876"/>
                  </a:solidFill>
                  <a:latin typeface="Raleway 1" panose="020B0604020202020204" charset="0"/>
                </a:rPr>
                <a:t>Community Meeting – May 22, 2024</a:t>
              </a:r>
              <a:endParaRPr lang="en-US"/>
            </a:p>
          </p:txBody>
        </p: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FC6113C0-A0B7-5616-611B-997732E967BB}"/>
                </a:ext>
              </a:extLst>
            </p:cNvPr>
            <p:cNvSpPr txBox="1"/>
            <p:nvPr/>
          </p:nvSpPr>
          <p:spPr>
            <a:xfrm>
              <a:off x="0" y="925292"/>
              <a:ext cx="7125863" cy="8337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ct val="173628"/>
                </a:lnSpc>
                <a:buFont typeface="Arial" panose="020B0604020202020204" pitchFamily="34" charset="0"/>
                <a:buChar char="•"/>
              </a:pPr>
              <a:r>
                <a:rPr lang="en-US" sz="2668" dirty="0">
                  <a:solidFill>
                    <a:srgbClr val="004876"/>
                  </a:solidFill>
                  <a:latin typeface="Rubik"/>
                </a:rPr>
                <a:t>Presentation	</a:t>
              </a:r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109816" y="1028700"/>
            <a:ext cx="7873384" cy="1493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1340"/>
              </a:lnSpc>
            </a:pPr>
            <a:r>
              <a:rPr lang="en-US" sz="7200" dirty="0">
                <a:solidFill>
                  <a:srgbClr val="004876"/>
                </a:solidFill>
                <a:latin typeface="Raleway 1"/>
              </a:rPr>
              <a:t>Open House #1</a:t>
            </a:r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9488330" cy="10287000"/>
          </a:xfrm>
          <a:prstGeom prst="rect">
            <a:avLst/>
          </a:prstGeom>
          <a:solidFill>
            <a:srgbClr val="004876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1" name="Group 31"/>
          <p:cNvGrpSpPr/>
          <p:nvPr/>
        </p:nvGrpSpPr>
        <p:grpSpPr>
          <a:xfrm>
            <a:off x="10109816" y="3517739"/>
            <a:ext cx="8153400" cy="5169257"/>
            <a:chOff x="365926" y="-1770806"/>
            <a:chExt cx="10361292" cy="6892343"/>
          </a:xfrm>
        </p:grpSpPr>
        <p:sp>
          <p:nvSpPr>
            <p:cNvPr id="32" name="TextBox 32"/>
            <p:cNvSpPr txBox="1"/>
            <p:nvPr/>
          </p:nvSpPr>
          <p:spPr>
            <a:xfrm>
              <a:off x="1212153" y="-516503"/>
              <a:ext cx="8274224" cy="56380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lnSpc>
                  <a:spcPct val="172979"/>
                </a:lnSpc>
                <a:buFont typeface="Arial" panose="020B0604020202020204" pitchFamily="34" charset="0"/>
                <a:buChar char="•"/>
              </a:pPr>
              <a:r>
                <a:rPr lang="en-US" sz="3260" dirty="0">
                  <a:solidFill>
                    <a:srgbClr val="004876"/>
                  </a:solidFill>
                  <a:latin typeface="Rubik"/>
                </a:rPr>
                <a:t>Improving sidewalk and ramps</a:t>
              </a:r>
              <a:endParaRPr lang="en-US"/>
            </a:p>
            <a:p>
              <a:pPr marL="457200" indent="-457200">
                <a:lnSpc>
                  <a:spcPct val="172979"/>
                </a:lnSpc>
                <a:buFont typeface="Arial" panose="020B0604020202020204" pitchFamily="34" charset="0"/>
                <a:buChar char="•"/>
              </a:pPr>
              <a:r>
                <a:rPr lang="en-US" sz="3260" dirty="0">
                  <a:solidFill>
                    <a:srgbClr val="004876"/>
                  </a:solidFill>
                  <a:latin typeface="Rubik"/>
                </a:rPr>
                <a:t>Preserving street trees</a:t>
              </a:r>
              <a:endParaRPr lang="en-US" sz="3260" dirty="0">
                <a:solidFill>
                  <a:srgbClr val="004876"/>
                </a:solidFill>
                <a:latin typeface="Rubik"/>
                <a:cs typeface="Rubik"/>
              </a:endParaRPr>
            </a:p>
            <a:p>
              <a:pPr marL="457200" indent="-457200">
                <a:lnSpc>
                  <a:spcPct val="172979"/>
                </a:lnSpc>
                <a:buFont typeface="Arial" panose="020B0604020202020204" pitchFamily="34" charset="0"/>
                <a:buChar char="•"/>
              </a:pPr>
              <a:r>
                <a:rPr lang="en-US" sz="3260" dirty="0">
                  <a:solidFill>
                    <a:srgbClr val="004876"/>
                  </a:solidFill>
                  <a:latin typeface="Rubik"/>
                </a:rPr>
                <a:t>A 4-to-3-lane conversion with on-street protected bike lanes ranked highest.</a:t>
              </a:r>
              <a:endParaRPr lang="en-US" sz="3260" dirty="0">
                <a:solidFill>
                  <a:srgbClr val="004876"/>
                </a:solidFill>
                <a:latin typeface="Rubik"/>
                <a:cs typeface="Rubik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365926" y="-1770806"/>
              <a:ext cx="10361292" cy="1037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38649"/>
                </a:lnSpc>
              </a:pPr>
              <a:r>
                <a:rPr lang="en-US" sz="4021" dirty="0">
                  <a:solidFill>
                    <a:srgbClr val="004876"/>
                  </a:solidFill>
                  <a:latin typeface="Raleway 2"/>
                </a:rPr>
                <a:t>Top Community Priorities</a:t>
              </a:r>
              <a:endParaRPr lang="en-US"/>
            </a:p>
          </p:txBody>
        </p: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D996150-AAC6-A458-B514-E92B9C03EC1C}"/>
              </a:ext>
            </a:extLst>
          </p:cNvPr>
          <p:cNvGrpSpPr/>
          <p:nvPr/>
        </p:nvGrpSpPr>
        <p:grpSpPr>
          <a:xfrm>
            <a:off x="515561" y="1657350"/>
            <a:ext cx="8476039" cy="6972300"/>
            <a:chOff x="439361" y="1657350"/>
            <a:chExt cx="8476039" cy="697230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8F6F2A3-1099-0E88-DA90-CF92F6DC5E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" r="179"/>
            <a:stretch/>
          </p:blipFill>
          <p:spPr>
            <a:xfrm>
              <a:off x="439361" y="1657350"/>
              <a:ext cx="8357473" cy="697230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17210F6-9B1F-FEB8-B0FB-361B1C17B4D9}"/>
                </a:ext>
              </a:extLst>
            </p:cNvPr>
            <p:cNvSpPr/>
            <p:nvPr/>
          </p:nvSpPr>
          <p:spPr>
            <a:xfrm>
              <a:off x="8796834" y="1657350"/>
              <a:ext cx="118566" cy="6972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109816" y="1028700"/>
            <a:ext cx="7149484" cy="1493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1340"/>
              </a:lnSpc>
            </a:pPr>
            <a:r>
              <a:rPr lang="en-US" sz="7200" dirty="0">
                <a:solidFill>
                  <a:srgbClr val="004876"/>
                </a:solidFill>
                <a:latin typeface="Raleway 1"/>
              </a:rPr>
              <a:t>Open House #2</a:t>
            </a:r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9448800" cy="10287000"/>
          </a:xfrm>
          <a:prstGeom prst="rect">
            <a:avLst/>
          </a:prstGeom>
          <a:solidFill>
            <a:srgbClr val="004876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31" name="Group 31"/>
          <p:cNvGrpSpPr/>
          <p:nvPr/>
        </p:nvGrpSpPr>
        <p:grpSpPr>
          <a:xfrm>
            <a:off x="10111357" y="3084727"/>
            <a:ext cx="8077200" cy="8611465"/>
            <a:chOff x="0" y="-9525"/>
            <a:chExt cx="10361293" cy="11481953"/>
          </a:xfrm>
        </p:grpSpPr>
        <p:sp>
          <p:nvSpPr>
            <p:cNvPr id="32" name="TextBox 32"/>
            <p:cNvSpPr txBox="1"/>
            <p:nvPr/>
          </p:nvSpPr>
          <p:spPr>
            <a:xfrm>
              <a:off x="0" y="1084799"/>
              <a:ext cx="10361293" cy="103876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72979"/>
                </a:lnSpc>
              </a:pPr>
              <a:r>
                <a:rPr lang="en-US" sz="3260" dirty="0">
                  <a:solidFill>
                    <a:srgbClr val="004876"/>
                  </a:solidFill>
                  <a:latin typeface="Rubik"/>
                </a:rPr>
                <a:t>A 4-to-3-lane conversion with </a:t>
              </a:r>
              <a:endParaRPr lang="en-US"/>
            </a:p>
            <a:p>
              <a:pPr>
                <a:lnSpc>
                  <a:spcPct val="172979"/>
                </a:lnSpc>
              </a:pPr>
              <a:r>
                <a:rPr lang="en-US" sz="3260" dirty="0">
                  <a:solidFill>
                    <a:srgbClr val="004876"/>
                  </a:solidFill>
                  <a:latin typeface="Rubik"/>
                </a:rPr>
                <a:t>on-street protected bike lanes that retained street trees</a:t>
              </a:r>
              <a:endParaRPr lang="en-US" sz="3260" dirty="0">
                <a:solidFill>
                  <a:srgbClr val="004876"/>
                </a:solidFill>
                <a:latin typeface="Rubik"/>
                <a:cs typeface="Rubik"/>
              </a:endParaRPr>
            </a:p>
            <a:p>
              <a:pPr>
                <a:lnSpc>
                  <a:spcPct val="172979"/>
                </a:lnSpc>
              </a:pPr>
              <a:endParaRPr lang="en-US" sz="3260" dirty="0">
                <a:solidFill>
                  <a:srgbClr val="004876"/>
                </a:solidFill>
                <a:latin typeface="Rubik"/>
                <a:cs typeface="Rubik"/>
              </a:endParaRPr>
            </a:p>
            <a:p>
              <a:pPr>
                <a:lnSpc>
                  <a:spcPct val="172979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Rubik"/>
                </a:rPr>
                <a:t>NOT</a:t>
              </a:r>
              <a:r>
                <a:rPr lang="en-US" sz="3260" b="1" dirty="0">
                  <a:solidFill>
                    <a:srgbClr val="FF0000"/>
                  </a:solidFill>
                  <a:latin typeface="Rubik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Rubik"/>
                </a:rPr>
                <a:t>PREFERRED</a:t>
              </a:r>
              <a:endParaRPr lang="en-US" sz="3260" b="1" dirty="0">
                <a:solidFill>
                  <a:srgbClr val="FF0000"/>
                </a:solidFill>
                <a:latin typeface="Rubik"/>
                <a:cs typeface="Rubik"/>
              </a:endParaRPr>
            </a:p>
            <a:p>
              <a:pPr>
                <a:lnSpc>
                  <a:spcPct val="172979"/>
                </a:lnSpc>
              </a:pPr>
              <a:r>
                <a:rPr lang="en-US" sz="3260" dirty="0">
                  <a:solidFill>
                    <a:srgbClr val="004876"/>
                  </a:solidFill>
                  <a:latin typeface="Rubik"/>
                </a:rPr>
                <a:t>Retaining the existing 4-lane roadway and widening the road to better accommodate bike facilities at the expense of existing street trees.</a:t>
              </a:r>
              <a:endParaRPr lang="en-US" sz="3260" dirty="0">
                <a:solidFill>
                  <a:srgbClr val="004876"/>
                </a:solidFill>
                <a:latin typeface="Rubik"/>
                <a:cs typeface="Rubik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9525"/>
              <a:ext cx="10361293" cy="10219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6162"/>
                </a:lnSpc>
              </a:pPr>
              <a:r>
                <a:rPr lang="en-US" sz="3600" b="1" dirty="0">
                  <a:solidFill>
                    <a:schemeClr val="accent3"/>
                  </a:solidFill>
                  <a:latin typeface="Rubik"/>
                </a:rPr>
                <a:t>PREFERRED OPTION</a:t>
              </a:r>
              <a:endParaRPr lang="en-US"/>
            </a:p>
          </p:txBody>
        </p:sp>
      </p:grpSp>
      <p:pic>
        <p:nvPicPr>
          <p:cNvPr id="34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76862" y="8882138"/>
            <a:ext cx="1093006" cy="109300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47C6D2E-E1E5-B70E-772E-82C34B4EC7F0}"/>
              </a:ext>
            </a:extLst>
          </p:cNvPr>
          <p:cNvGrpSpPr/>
          <p:nvPr/>
        </p:nvGrpSpPr>
        <p:grpSpPr>
          <a:xfrm>
            <a:off x="412675" y="645135"/>
            <a:ext cx="8623448" cy="3464593"/>
            <a:chOff x="520551" y="3654541"/>
            <a:chExt cx="8242449" cy="31967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7CF7F8E-61E8-C19B-EE37-0D51D5DE3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1137"/>
            <a:stretch/>
          </p:blipFill>
          <p:spPr>
            <a:xfrm>
              <a:off x="2276818" y="3654541"/>
              <a:ext cx="6486182" cy="3196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027CAE5-79F3-A019-B913-349932B1829F}"/>
                </a:ext>
              </a:extLst>
            </p:cNvPr>
            <p:cNvGrpSpPr/>
            <p:nvPr/>
          </p:nvGrpSpPr>
          <p:grpSpPr>
            <a:xfrm>
              <a:off x="520551" y="4177362"/>
              <a:ext cx="2371725" cy="1203862"/>
              <a:chOff x="725425" y="2447925"/>
              <a:chExt cx="2371725" cy="1203862"/>
            </a:xfrm>
            <a:solidFill>
              <a:srgbClr val="FF0000"/>
            </a:solidFill>
          </p:grpSpPr>
          <p:pic>
            <p:nvPicPr>
              <p:cNvPr id="10" name="Graphic 9" descr="Checkmark with solid fill">
                <a:extLst>
                  <a:ext uri="{FF2B5EF4-FFF2-40B4-BE49-F238E27FC236}">
                    <a16:creationId xmlns:a16="http://schemas.microsoft.com/office/drawing/2014/main" id="{50E8A6E7-F223-E210-837C-C33D093C9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04875" y="2447925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35A177-1DBD-7E2F-783D-A3E7BBD7BEFF}"/>
                  </a:ext>
                </a:extLst>
              </p:cNvPr>
              <p:cNvSpPr txBox="1"/>
              <p:nvPr/>
            </p:nvSpPr>
            <p:spPr>
              <a:xfrm>
                <a:off x="725425" y="3311010"/>
                <a:ext cx="2371725" cy="340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PREFERRED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824E287-3113-8868-22B9-6B078A8CDEE0}"/>
              </a:ext>
            </a:extLst>
          </p:cNvPr>
          <p:cNvGrpSpPr/>
          <p:nvPr/>
        </p:nvGrpSpPr>
        <p:grpSpPr>
          <a:xfrm>
            <a:off x="87593" y="4391333"/>
            <a:ext cx="8948765" cy="2657167"/>
            <a:chOff x="4395614" y="2262373"/>
            <a:chExt cx="7116959" cy="211324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110D69-0D9A-53C9-702B-991357FD3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15664" y="2262373"/>
              <a:ext cx="5396909" cy="2113247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568FBC8-BCE8-C9C5-9B93-48C06FCAEC38}"/>
                </a:ext>
              </a:extLst>
            </p:cNvPr>
            <p:cNvGrpSpPr/>
            <p:nvPr/>
          </p:nvGrpSpPr>
          <p:grpSpPr>
            <a:xfrm>
              <a:off x="4395614" y="2653824"/>
              <a:ext cx="2371725" cy="1156815"/>
              <a:chOff x="4395614" y="2693152"/>
              <a:chExt cx="2371725" cy="1156815"/>
            </a:xfrm>
          </p:grpSpPr>
          <p:pic>
            <p:nvPicPr>
              <p:cNvPr id="8" name="Graphic 7" descr="Close with solid fill">
                <a:extLst>
                  <a:ext uri="{FF2B5EF4-FFF2-40B4-BE49-F238E27FC236}">
                    <a16:creationId xmlns:a16="http://schemas.microsoft.com/office/drawing/2014/main" id="{D4E99822-A1DD-44C0-0581-D451DE4D01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4781543" y="2693152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65D974-9B10-F5C2-7B04-53408ECB35C1}"/>
                  </a:ext>
                </a:extLst>
              </p:cNvPr>
              <p:cNvSpPr txBox="1"/>
              <p:nvPr/>
            </p:nvSpPr>
            <p:spPr>
              <a:xfrm>
                <a:off x="4395614" y="3556237"/>
                <a:ext cx="2371725" cy="293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 PREFERRED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E223A3-BF44-E709-69E6-C03E8B6EEDC7}"/>
              </a:ext>
            </a:extLst>
          </p:cNvPr>
          <p:cNvGrpSpPr/>
          <p:nvPr/>
        </p:nvGrpSpPr>
        <p:grpSpPr>
          <a:xfrm>
            <a:off x="87592" y="7263171"/>
            <a:ext cx="8962387" cy="2757129"/>
            <a:chOff x="4395613" y="4493343"/>
            <a:chExt cx="7127793" cy="219274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05BBD0B-B26E-057B-520D-2667ACDAE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6497" y="4493343"/>
              <a:ext cx="5396909" cy="2192747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F7951E0-E93A-9D39-87C4-ECB23D33BA4B}"/>
                </a:ext>
              </a:extLst>
            </p:cNvPr>
            <p:cNvGrpSpPr/>
            <p:nvPr/>
          </p:nvGrpSpPr>
          <p:grpSpPr>
            <a:xfrm>
              <a:off x="4395613" y="4788654"/>
              <a:ext cx="2371725" cy="1156815"/>
              <a:chOff x="4395614" y="2693152"/>
              <a:chExt cx="2371725" cy="1156815"/>
            </a:xfrm>
          </p:grpSpPr>
          <p:pic>
            <p:nvPicPr>
              <p:cNvPr id="17" name="Graphic 16" descr="Close with solid fill">
                <a:extLst>
                  <a:ext uri="{FF2B5EF4-FFF2-40B4-BE49-F238E27FC236}">
                    <a16:creationId xmlns:a16="http://schemas.microsoft.com/office/drawing/2014/main" id="{A0A456E8-7606-DFCA-535C-DD63F8794A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4781543" y="2693152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2C52C67-2851-B69C-73D5-8515D9D35D0D}"/>
                  </a:ext>
                </a:extLst>
              </p:cNvPr>
              <p:cNvSpPr txBox="1"/>
              <p:nvPr/>
            </p:nvSpPr>
            <p:spPr>
              <a:xfrm>
                <a:off x="4395614" y="3556237"/>
                <a:ext cx="2371725" cy="293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 PREFERRED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5809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activity xmlns="6a7d4feb-c1fe-4aed-887b-9d5613216b74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5B8A0FA277B646AB131E02D2A054B8" ma:contentTypeVersion="18" ma:contentTypeDescription="Create a new document." ma:contentTypeScope="" ma:versionID="c1ad4598387c7400648bc2ab5171f4a3">
  <xsd:schema xmlns:xsd="http://www.w3.org/2001/XMLSchema" xmlns:xs="http://www.w3.org/2001/XMLSchema" xmlns:p="http://schemas.microsoft.com/office/2006/metadata/properties" xmlns:ns1="http://schemas.microsoft.com/sharepoint/v3" xmlns:ns3="3c5b6d58-075f-4a1e-b3e9-447ab80ece7f" xmlns:ns4="6a7d4feb-c1fe-4aed-887b-9d5613216b74" targetNamespace="http://schemas.microsoft.com/office/2006/metadata/properties" ma:root="true" ma:fieldsID="80faa7541b37cb82845aad1e73ed1942" ns1:_="" ns3:_="" ns4:_="">
    <xsd:import namespace="http://schemas.microsoft.com/sharepoint/v3"/>
    <xsd:import namespace="3c5b6d58-075f-4a1e-b3e9-447ab80ece7f"/>
    <xsd:import namespace="6a7d4feb-c1fe-4aed-887b-9d5613216b7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1:_ip_UnifiedCompliancePolicyProperties" minOccurs="0"/>
                <xsd:element ref="ns1:_ip_UnifiedCompliancePolicyUIActio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MediaServiceLocation" minOccurs="0"/>
                <xsd:element ref="ns4:_activity" minOccurs="0"/>
                <xsd:element ref="ns4:MediaServiceObjectDetectorVersions" minOccurs="0"/>
                <xsd:element ref="ns4:MediaServiceSearchPropertie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5b6d58-075f-4a1e-b3e9-447ab80ece7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d4feb-c1fe-4aed-887b-9d5613216b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CF4EF7-C163-4808-8946-A7AC875474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3CA0E8-FB39-418C-AD02-C13FCE2DFBD9}">
  <ds:schemaRefs>
    <ds:schemaRef ds:uri="http://schemas.microsoft.com/office/2006/documentManagement/types"/>
    <ds:schemaRef ds:uri="http://schemas.microsoft.com/office/infopath/2007/PartnerControls"/>
    <ds:schemaRef ds:uri="3c5b6d58-075f-4a1e-b3e9-447ab80ece7f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6a7d4feb-c1fe-4aed-887b-9d5613216b7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24BB197-7AA1-41E0-91D7-D7FB6AFD63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c5b6d58-075f-4a1e-b3e9-447ab80ece7f"/>
    <ds:schemaRef ds:uri="6a7d4feb-c1fe-4aed-887b-9d5613216b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1598</TotalTime>
  <Words>2701</Words>
  <Application>Microsoft Office PowerPoint</Application>
  <PresentationFormat>Custom</PresentationFormat>
  <Paragraphs>341</Paragraphs>
  <Slides>33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Lawrence Presentation</dc:title>
  <dc:creator>Aaron Parker</dc:creator>
  <cp:lastModifiedBy>Aaron Parker</cp:lastModifiedBy>
  <cp:revision>50</cp:revision>
  <dcterms:created xsi:type="dcterms:W3CDTF">2006-08-16T00:00:00Z</dcterms:created>
  <dcterms:modified xsi:type="dcterms:W3CDTF">2024-05-23T15:36:01Z</dcterms:modified>
  <dc:identifier>DAFToXbJxRk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0x010100055B8A0FA277B646AB131E02D2A054B8</vt:lpwstr>
  </property>
</Properties>
</file>